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notesSlides/notesSlide19.xml" ContentType="application/vnd.openxmlformats-officedocument.presentationml.notesSlide+xml"/>
  <Override PartName="/ppt/tags/tag28.xml" ContentType="application/vnd.openxmlformats-officedocument.presentationml.tags+xml"/>
  <Override PartName="/ppt/notesSlides/notesSlide20.xml" ContentType="application/vnd.openxmlformats-officedocument.presentationml.notesSlide+xml"/>
  <Override PartName="/ppt/tags/tag29.xml" ContentType="application/vnd.openxmlformats-officedocument.presentationml.tags+xml"/>
  <Override PartName="/ppt/notesSlides/notesSlide21.xml" ContentType="application/vnd.openxmlformats-officedocument.presentationml.notesSlide+xml"/>
  <Override PartName="/ppt/tags/tag30.xml" ContentType="application/vnd.openxmlformats-officedocument.presentationml.tags+xml"/>
  <Override PartName="/ppt/notesSlides/notesSlide22.xml" ContentType="application/vnd.openxmlformats-officedocument.presentationml.notesSlide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ppt/tags/tag32.xml" ContentType="application/vnd.openxmlformats-officedocument.presentationml.tags+xml"/>
  <Override PartName="/ppt/notesSlides/notesSlide24.xml" ContentType="application/vnd.openxmlformats-officedocument.presentationml.notesSlide+xml"/>
  <Override PartName="/ppt/tags/tag33.xml" ContentType="application/vnd.openxmlformats-officedocument.presentationml.tags+xml"/>
  <Override PartName="/ppt/notesSlides/notesSlide25.xml" ContentType="application/vnd.openxmlformats-officedocument.presentationml.notesSlide+xml"/>
  <Override PartName="/ppt/tags/tag34.xml" ContentType="application/vnd.openxmlformats-officedocument.presentationml.tags+xml"/>
  <Override PartName="/ppt/notesSlides/notesSlide26.xml" ContentType="application/vnd.openxmlformats-officedocument.presentationml.notesSlide+xml"/>
  <Override PartName="/ppt/tags/tag35.xml" ContentType="application/vnd.openxmlformats-officedocument.presentationml.tags+xml"/>
  <Override PartName="/ppt/notesSlides/notesSlide27.xml" ContentType="application/vnd.openxmlformats-officedocument.presentationml.notesSlide+xml"/>
  <Override PartName="/ppt/tags/tag36.xml" ContentType="application/vnd.openxmlformats-officedocument.presentationml.tags+xml"/>
  <Override PartName="/ppt/notesSlides/notesSlide28.xml" ContentType="application/vnd.openxmlformats-officedocument.presentationml.notesSlide+xml"/>
  <Override PartName="/ppt/tags/tag37.xml" ContentType="application/vnd.openxmlformats-officedocument.presentationml.tags+xml"/>
  <Override PartName="/ppt/notesSlides/notesSlide2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0.xml" ContentType="application/vnd.openxmlformats-officedocument.presentationml.notesSlide+xml"/>
  <Override PartName="/ppt/tags/tag40.xml" ContentType="application/vnd.openxmlformats-officedocument.presentationml.tags+xml"/>
  <Override PartName="/ppt/notesSlides/notesSlide31.xml" ContentType="application/vnd.openxmlformats-officedocument.presentationml.notesSlide+xml"/>
  <Override PartName="/ppt/tags/tag41.xml" ContentType="application/vnd.openxmlformats-officedocument.presentationml.tags+xml"/>
  <Override PartName="/ppt/notesSlides/notesSlide32.xml" ContentType="application/vnd.openxmlformats-officedocument.presentationml.notesSlide+xml"/>
  <Override PartName="/ppt/tags/tag42.xml" ContentType="application/vnd.openxmlformats-officedocument.presentationml.tags+xml"/>
  <Override PartName="/ppt/notesSlides/notesSlide33.xml" ContentType="application/vnd.openxmlformats-officedocument.presentationml.notesSlide+xml"/>
  <Override PartName="/ppt/tags/tag43.xml" ContentType="application/vnd.openxmlformats-officedocument.presentationml.tags+xml"/>
  <Override PartName="/ppt/notesSlides/notesSlide34.xml" ContentType="application/vnd.openxmlformats-officedocument.presentationml.notesSlide+xml"/>
  <Override PartName="/ppt/tags/tag44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8" r:id="rId2"/>
    <p:sldId id="259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italic r:id="rId53"/>
    </p:embeddedFont>
    <p:embeddedFont>
      <p:font typeface="Roboto Slab" pitchFamily="2" charset="0"/>
      <p:regular r:id="rId54"/>
      <p:bold r:id="rId55"/>
    </p:embeddedFont>
  </p:embeddedFontLst>
  <p:custDataLst>
    <p:tags r:id="rId5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756" userDrawn="1">
          <p15:clr>
            <a:srgbClr val="A4A3A4"/>
          </p15:clr>
        </p15:guide>
        <p15:guide id="3" pos="2933" userDrawn="1">
          <p15:clr>
            <a:srgbClr val="A4A3A4"/>
          </p15:clr>
        </p15:guide>
        <p15:guide id="4" orient="horz" pos="23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ipVj9fIB78Vuiry/lLEAlFmZW9Z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FFE0D4-1BA1-28C2-628D-6D77D6182A94}" name="Dinesh Nair" initials="DN" userId="S::dinesh.nair@herovired.onmicrosoft.com::bf340634-e948-44b2-a63a-3c23048ffc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2F7F6-8BB5-4EAE-A4B8-1E730D276A4E}" v="15" dt="2023-02-06T09:46:19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52"/>
      </p:cViewPr>
      <p:guideLst>
        <p:guide orient="horz" pos="867"/>
        <p:guide pos="756"/>
        <p:guide pos="2933"/>
        <p:guide orient="horz" pos="23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1075CE-CFDC-A8A3-1668-17521A519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60EF0-ECFE-AC7D-B139-052BB9C474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0199C-7C6D-4605-BB3B-0EA3B42EF6B2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F5C44-BC51-5E42-E99D-A0C7149975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0256-74C8-101C-3A4E-9D577EF1FD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D90BC-C961-462E-87A3-23D12FBD2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00141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FB7A1-312C-4B96-B08B-98B2F2FB5B9E}" type="datetimeFigureOut">
              <a:rPr lang="en-US" smtClean="0"/>
              <a:t>14-Feb-23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22FB6-A99A-4F85-ADF4-9302A074B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Highlights: Introduce yourself and the session.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Key Takeaways: NA</a:t>
            </a:r>
            <a:endParaRPr/>
          </a:p>
        </p:txBody>
      </p:sp>
      <p:sp>
        <p:nvSpPr>
          <p:cNvPr id="108" name="Google Shape;10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117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884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876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99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959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894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7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845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401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57cc9197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1257cc91974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2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Connect the discussion to the topics for the day. Provide an overview the concepts and tasks that will be covered in the session. Introduce the session outcomes.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What should learners be able to do at the end of this session?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24" name="Google Shape;124;g1257cc91974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681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764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559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765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873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075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0367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45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0863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3133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2969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3258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276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4376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048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16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683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150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01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57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59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7cc9197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257cc91974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Duration: 10 minutes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Highlights: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Introduce the definition.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Identify the unique attributes.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rgbClr val="404040"/>
                </a:solidFill>
              </a:rPr>
              <a:t>Provide examples to elaborate the concept and non-examples to show the difference. </a:t>
            </a:r>
            <a:endParaRPr sz="1000">
              <a:solidFill>
                <a:srgbClr val="40404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Char char="●"/>
            </a:pPr>
            <a:r>
              <a:rPr lang="en-US" sz="1000">
                <a:solidFill>
                  <a:srgbClr val="404040"/>
                </a:solidFill>
              </a:rPr>
              <a:t>Use whiteboard if required.</a:t>
            </a:r>
            <a:endParaRPr sz="100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Key Takeaways: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In what ways, learners can use the concept in real-life situations to provide solutions or solve problems.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152" name="Google Shape;152;g1257cc91974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11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7;p1">
            <a:extLst>
              <a:ext uri="{FF2B5EF4-FFF2-40B4-BE49-F238E27FC236}">
                <a16:creationId xmlns:a16="http://schemas.microsoft.com/office/drawing/2014/main" id="{2ECD7381-ED2F-4B8B-BBEA-D6FED1B824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1;p1">
            <a:extLst>
              <a:ext uri="{FF2B5EF4-FFF2-40B4-BE49-F238E27FC236}">
                <a16:creationId xmlns:a16="http://schemas.microsoft.com/office/drawing/2014/main" id="{A6730BE5-5ACF-4925-A95B-D1081453C2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631" y="733152"/>
            <a:ext cx="1317670" cy="49935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ebreaker/P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remium Vector | Online voting concept flat style design vector  illustration tiny people with voting poll online">
            <a:extLst>
              <a:ext uri="{FF2B5EF4-FFF2-40B4-BE49-F238E27FC236}">
                <a16:creationId xmlns:a16="http://schemas.microsoft.com/office/drawing/2014/main" id="{AC0312A1-6A59-3001-22A8-B283F06F1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3347" y="1077244"/>
            <a:ext cx="8685435" cy="521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69;p63">
            <a:extLst>
              <a:ext uri="{FF2B5EF4-FFF2-40B4-BE49-F238E27FC236}">
                <a16:creationId xmlns:a16="http://schemas.microsoft.com/office/drawing/2014/main" id="{E6254D52-2197-2827-5CF3-A221672D25F5}"/>
              </a:ext>
            </a:extLst>
          </p:cNvPr>
          <p:cNvSpPr txBox="1"/>
          <p:nvPr/>
        </p:nvSpPr>
        <p:spPr>
          <a:xfrm>
            <a:off x="2634224" y="332644"/>
            <a:ext cx="670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Time for a Quick Poll!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6362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ebreaker/Po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57C34A-C4F8-C4A6-F5A5-272EF610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6" y="161278"/>
            <a:ext cx="11731863" cy="56738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28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369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7;p1">
            <a:extLst>
              <a:ext uri="{FF2B5EF4-FFF2-40B4-BE49-F238E27FC236}">
                <a16:creationId xmlns:a16="http://schemas.microsoft.com/office/drawing/2014/main" id="{FB305F58-81D5-46D2-A0C1-B2A8A2770E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1;p1">
            <a:extLst>
              <a:ext uri="{FF2B5EF4-FFF2-40B4-BE49-F238E27FC236}">
                <a16:creationId xmlns:a16="http://schemas.microsoft.com/office/drawing/2014/main" id="{6EC42670-3267-4198-8F31-E5267E0C35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631" y="733152"/>
            <a:ext cx="1317670" cy="4993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32;p46">
            <a:extLst>
              <a:ext uri="{FF2B5EF4-FFF2-40B4-BE49-F238E27FC236}">
                <a16:creationId xmlns:a16="http://schemas.microsoft.com/office/drawing/2014/main" id="{935092FD-604D-4282-8033-5273586A13C2}"/>
              </a:ext>
            </a:extLst>
          </p:cNvPr>
          <p:cNvSpPr txBox="1"/>
          <p:nvPr/>
        </p:nvSpPr>
        <p:spPr>
          <a:xfrm>
            <a:off x="553990" y="2994655"/>
            <a:ext cx="4145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6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433;p46">
            <a:extLst>
              <a:ext uri="{FF2B5EF4-FFF2-40B4-BE49-F238E27FC236}">
                <a16:creationId xmlns:a16="http://schemas.microsoft.com/office/drawing/2014/main" id="{90DB694C-D1F8-44E3-BFEA-097F863D2752}"/>
              </a:ext>
            </a:extLst>
          </p:cNvPr>
          <p:cNvSpPr txBox="1"/>
          <p:nvPr/>
        </p:nvSpPr>
        <p:spPr>
          <a:xfrm>
            <a:off x="596030" y="5736623"/>
            <a:ext cx="70974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©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HeroX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Private Limited, 2023. All rights reserved.</a:t>
            </a:r>
            <a:endParaRPr sz="18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57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Breaker">
  <p:cSld name="Page Break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3" y="428"/>
            <a:ext cx="12190474" cy="685714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"/>
          <p:cNvSpPr/>
          <p:nvPr/>
        </p:nvSpPr>
        <p:spPr>
          <a:xfrm>
            <a:off x="0" y="0"/>
            <a:ext cx="121905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65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/Session Outcomes">
  <p:cSld name="Agenda/Session Outcome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 dirty="0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52"/>
          <p:cNvGrpSpPr/>
          <p:nvPr/>
        </p:nvGrpSpPr>
        <p:grpSpPr>
          <a:xfrm>
            <a:off x="198000" y="198000"/>
            <a:ext cx="893191" cy="893203"/>
            <a:chOff x="2848576" y="1302353"/>
            <a:chExt cx="1244345" cy="1244536"/>
          </a:xfrm>
        </p:grpSpPr>
        <p:sp>
          <p:nvSpPr>
            <p:cNvPr id="36" name="Google Shape;36;p52"/>
            <p:cNvSpPr/>
            <p:nvPr/>
          </p:nvSpPr>
          <p:spPr>
            <a:xfrm>
              <a:off x="2848576" y="1302353"/>
              <a:ext cx="1244345" cy="1244536"/>
            </a:xfrm>
            <a:custGeom>
              <a:avLst/>
              <a:gdLst/>
              <a:ahLst/>
              <a:cxnLst/>
              <a:rect l="l" t="t" r="r" b="b"/>
              <a:pathLst>
                <a:path w="1244345" h="1244536" extrusionOk="0">
                  <a:moveTo>
                    <a:pt x="622173" y="19241"/>
                  </a:moveTo>
                  <a:cubicBezTo>
                    <a:pt x="955215" y="19314"/>
                    <a:pt x="1225144" y="289357"/>
                    <a:pt x="1225067" y="622401"/>
                  </a:cubicBezTo>
                  <a:cubicBezTo>
                    <a:pt x="1225029" y="782255"/>
                    <a:pt x="1161526" y="935555"/>
                    <a:pt x="1048512" y="1048607"/>
                  </a:cubicBezTo>
                  <a:cubicBezTo>
                    <a:pt x="810839" y="1281903"/>
                    <a:pt x="429038" y="1278360"/>
                    <a:pt x="195739" y="1040692"/>
                  </a:cubicBezTo>
                  <a:cubicBezTo>
                    <a:pt x="-34503" y="806129"/>
                    <a:pt x="-34503" y="430393"/>
                    <a:pt x="195739" y="195834"/>
                  </a:cubicBezTo>
                  <a:cubicBezTo>
                    <a:pt x="308596" y="82382"/>
                    <a:pt x="462148" y="18793"/>
                    <a:pt x="622173" y="19241"/>
                  </a:cubicBezTo>
                  <a:moveTo>
                    <a:pt x="622173" y="191"/>
                  </a:moveTo>
                  <a:cubicBezTo>
                    <a:pt x="278557" y="191"/>
                    <a:pt x="0" y="278747"/>
                    <a:pt x="0" y="622364"/>
                  </a:cubicBezTo>
                  <a:cubicBezTo>
                    <a:pt x="0" y="965978"/>
                    <a:pt x="278557" y="1244537"/>
                    <a:pt x="622173" y="1244537"/>
                  </a:cubicBezTo>
                  <a:cubicBezTo>
                    <a:pt x="965787" y="1244537"/>
                    <a:pt x="1244346" y="965978"/>
                    <a:pt x="1244346" y="622364"/>
                  </a:cubicBezTo>
                  <a:cubicBezTo>
                    <a:pt x="1244451" y="278747"/>
                    <a:pt x="965978" y="105"/>
                    <a:pt x="622364" y="0"/>
                  </a:cubicBezTo>
                  <a:cubicBezTo>
                    <a:pt x="622300" y="0"/>
                    <a:pt x="622237" y="0"/>
                    <a:pt x="622173" y="0"/>
                  </a:cubicBezTo>
                </a:path>
              </a:pathLst>
            </a:custGeom>
            <a:solidFill>
              <a:srgbClr val="ED1D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37;p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43076" y="1524571"/>
              <a:ext cx="809625" cy="8001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8081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">
  <p:cSld name="Concep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58"/>
          <p:cNvGrpSpPr/>
          <p:nvPr/>
        </p:nvGrpSpPr>
        <p:grpSpPr>
          <a:xfrm>
            <a:off x="198000" y="198000"/>
            <a:ext cx="892800" cy="892800"/>
            <a:chOff x="5145366" y="1302353"/>
            <a:chExt cx="1244345" cy="1244536"/>
          </a:xfrm>
        </p:grpSpPr>
        <p:sp>
          <p:nvSpPr>
            <p:cNvPr id="55" name="Google Shape;55;p58"/>
            <p:cNvSpPr/>
            <p:nvPr/>
          </p:nvSpPr>
          <p:spPr>
            <a:xfrm>
              <a:off x="5145366" y="1302353"/>
              <a:ext cx="1244345" cy="1244536"/>
            </a:xfrm>
            <a:custGeom>
              <a:avLst/>
              <a:gdLst/>
              <a:ahLst/>
              <a:cxnLst/>
              <a:rect l="l" t="t" r="r" b="b"/>
              <a:pathLst>
                <a:path w="1244345" h="1244536" extrusionOk="0">
                  <a:moveTo>
                    <a:pt x="622173" y="19241"/>
                  </a:moveTo>
                  <a:cubicBezTo>
                    <a:pt x="955215" y="19314"/>
                    <a:pt x="1225144" y="289357"/>
                    <a:pt x="1225067" y="622401"/>
                  </a:cubicBezTo>
                  <a:cubicBezTo>
                    <a:pt x="1225029" y="782255"/>
                    <a:pt x="1161526" y="935555"/>
                    <a:pt x="1048512" y="1048607"/>
                  </a:cubicBezTo>
                  <a:cubicBezTo>
                    <a:pt x="810839" y="1281903"/>
                    <a:pt x="429038" y="1278360"/>
                    <a:pt x="195739" y="1040692"/>
                  </a:cubicBezTo>
                  <a:cubicBezTo>
                    <a:pt x="-34503" y="806129"/>
                    <a:pt x="-34503" y="430393"/>
                    <a:pt x="195739" y="195834"/>
                  </a:cubicBezTo>
                  <a:cubicBezTo>
                    <a:pt x="308596" y="82382"/>
                    <a:pt x="462148" y="18793"/>
                    <a:pt x="622173" y="19241"/>
                  </a:cubicBezTo>
                  <a:moveTo>
                    <a:pt x="622173" y="191"/>
                  </a:moveTo>
                  <a:cubicBezTo>
                    <a:pt x="278557" y="191"/>
                    <a:pt x="0" y="278747"/>
                    <a:pt x="0" y="622364"/>
                  </a:cubicBezTo>
                  <a:cubicBezTo>
                    <a:pt x="0" y="965978"/>
                    <a:pt x="278557" y="1244537"/>
                    <a:pt x="622173" y="1244537"/>
                  </a:cubicBezTo>
                  <a:cubicBezTo>
                    <a:pt x="965787" y="1244537"/>
                    <a:pt x="1244346" y="965978"/>
                    <a:pt x="1244346" y="622364"/>
                  </a:cubicBezTo>
                  <a:cubicBezTo>
                    <a:pt x="1244451" y="278747"/>
                    <a:pt x="965978" y="105"/>
                    <a:pt x="622364" y="0"/>
                  </a:cubicBezTo>
                  <a:cubicBezTo>
                    <a:pt x="622300" y="0"/>
                    <a:pt x="622237" y="0"/>
                    <a:pt x="622173" y="0"/>
                  </a:cubicBezTo>
                </a:path>
              </a:pathLst>
            </a:custGeom>
            <a:solidFill>
              <a:srgbClr val="ED1D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477026" y="1505521"/>
              <a:ext cx="581025" cy="8382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5877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35;p49" descr="Background pattern&#10;&#10;Description automatically generated">
            <a:extLst>
              <a:ext uri="{FF2B5EF4-FFF2-40B4-BE49-F238E27FC236}">
                <a16:creationId xmlns:a16="http://schemas.microsoft.com/office/drawing/2014/main" id="{63AB8ADC-38C3-4BC2-AA43-2424C22DDB6D}"/>
              </a:ext>
            </a:extLst>
          </p:cNvPr>
          <p:cNvPicPr preferRelativeResize="0"/>
          <p:nvPr/>
        </p:nvPicPr>
        <p:blipFill rotWithShape="1">
          <a:blip r:embed="rId10">
            <a:alphaModFix amt="66000"/>
          </a:blip>
          <a:srcRect r="3387"/>
          <a:stretch/>
        </p:blipFill>
        <p:spPr>
          <a:xfrm>
            <a:off x="414337" y="428"/>
            <a:ext cx="11777663" cy="68571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9" name="Google Shape;36;p49">
            <a:extLst>
              <a:ext uri="{FF2B5EF4-FFF2-40B4-BE49-F238E27FC236}">
                <a16:creationId xmlns:a16="http://schemas.microsoft.com/office/drawing/2014/main" id="{D93B97A8-811F-416D-A88F-F531886C984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304329" y="6067987"/>
            <a:ext cx="402882" cy="51378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9"/>
    </p:custDataLst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66" r:id="rId4"/>
    <p:sldLayoutId id="214748366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>
          <p15:clr>
            <a:srgbClr val="F26B43"/>
          </p15:clr>
        </p15:guide>
        <p15:guide id="2" pos="143">
          <p15:clr>
            <a:srgbClr val="F26B43"/>
          </p15:clr>
        </p15:guide>
        <p15:guide id="3" orient="horz" pos="527">
          <p15:clr>
            <a:srgbClr val="F26B43"/>
          </p15:clr>
        </p15:guide>
        <p15:guide id="4" pos="7537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40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"/>
          <p:cNvGrpSpPr/>
          <p:nvPr/>
        </p:nvGrpSpPr>
        <p:grpSpPr>
          <a:xfrm>
            <a:off x="790358" y="3126775"/>
            <a:ext cx="10446300" cy="1299531"/>
            <a:chOff x="700088" y="3687427"/>
            <a:chExt cx="10446300" cy="1299531"/>
          </a:xfrm>
        </p:grpSpPr>
        <p:sp>
          <p:nvSpPr>
            <p:cNvPr id="111" name="Google Shape;111;p1"/>
            <p:cNvSpPr txBox="1"/>
            <p:nvPr/>
          </p:nvSpPr>
          <p:spPr>
            <a:xfrm>
              <a:off x="700088" y="3687427"/>
              <a:ext cx="104463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Roboto"/>
                <a:buNone/>
              </a:pPr>
              <a:r>
                <a:rPr lang="en-US" sz="4000" b="1" i="0" u="none" strike="noStrike" cap="none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 - Day 1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 txBox="1"/>
            <p:nvPr/>
          </p:nvSpPr>
          <p:spPr>
            <a:xfrm>
              <a:off x="700088" y="4479157"/>
              <a:ext cx="10446300" cy="507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lang="en-IN" sz="2100" b="0" i="0" u="none" strike="noStrike" cap="none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56;g1257cc91974_0_191">
            <a:extLst>
              <a:ext uri="{FF2B5EF4-FFF2-40B4-BE49-F238E27FC236}">
                <a16:creationId xmlns:a16="http://schemas.microsoft.com/office/drawing/2014/main" id="{AA87345C-68C0-5B39-1E97-A8701198C851}"/>
              </a:ext>
            </a:extLst>
          </p:cNvPr>
          <p:cNvSpPr txBox="1"/>
          <p:nvPr/>
        </p:nvSpPr>
        <p:spPr>
          <a:xfrm>
            <a:off x="5241302" y="980119"/>
            <a:ext cx="6061435" cy="8925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We fit a straight line to the data, where the response is binary in nature 𝑦∈{0,1}.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D4243-980F-B86B-69C9-36B2F5058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8" y="2434506"/>
            <a:ext cx="4092166" cy="2810103"/>
          </a:xfrm>
          <a:prstGeom prst="rect">
            <a:avLst/>
          </a:prstGeom>
        </p:spPr>
      </p:pic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57E36B87-782A-6E07-D4FC-1ECD723CBF4B}"/>
              </a:ext>
            </a:extLst>
          </p:cNvPr>
          <p:cNvSpPr txBox="1"/>
          <p:nvPr/>
        </p:nvSpPr>
        <p:spPr>
          <a:xfrm>
            <a:off x="5241301" y="2038378"/>
            <a:ext cx="6061435" cy="14772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Notice the predictions in red color</a:t>
            </a:r>
          </a:p>
          <a:p>
            <a:pPr marL="457200" lvl="0" indent="-342900">
              <a:spcAft>
                <a:spcPts val="1200"/>
              </a:spcAft>
              <a:buClr>
                <a:srgbClr val="404040"/>
              </a:buClr>
              <a:buSzPts val="1800"/>
              <a:buFont typeface="+mj-lt"/>
              <a:buAutoNum type="arabicPeriod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Predictions &lt; 0 or Predictions &gt; 1</a:t>
            </a:r>
          </a:p>
          <a:p>
            <a:pPr marL="457200" lvl="0" indent="-342900">
              <a:spcAft>
                <a:spcPts val="1200"/>
              </a:spcAft>
              <a:buClr>
                <a:srgbClr val="404040"/>
              </a:buClr>
              <a:buSzPts val="1800"/>
              <a:buFont typeface="+mj-lt"/>
              <a:buAutoNum type="arabicPeriod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0 &lt; Predictions &lt; 1</a:t>
            </a:r>
          </a:p>
        </p:txBody>
      </p:sp>
      <p:sp>
        <p:nvSpPr>
          <p:cNvPr id="5" name="Google Shape;156;g1257cc91974_0_191">
            <a:extLst>
              <a:ext uri="{FF2B5EF4-FFF2-40B4-BE49-F238E27FC236}">
                <a16:creationId xmlns:a16="http://schemas.microsoft.com/office/drawing/2014/main" id="{02582443-22D8-2C99-4999-C8C93D574DFB}"/>
              </a:ext>
            </a:extLst>
          </p:cNvPr>
          <p:cNvSpPr txBox="1"/>
          <p:nvPr/>
        </p:nvSpPr>
        <p:spPr>
          <a:xfrm>
            <a:off x="5241301" y="3681413"/>
            <a:ext cx="6061435" cy="23390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We are trying to fit:</a:t>
            </a: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𝑦 ̂= </a:t>
            </a:r>
            <a:r>
              <a:rPr lang="el-GR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β0+β1𝑋1+β2𝑋2+ε=𝑓(𝑋1,𝑋2)</a:t>
            </a: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The problem with the fitting linear model is:</a:t>
            </a:r>
          </a:p>
          <a:p>
            <a:pPr marL="114300" lvl="0" algn="ctr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𝑓(𝑋1,𝑋2)∈(−∞,+∞)</a:t>
            </a:r>
          </a:p>
          <a:p>
            <a:pPr marL="114300" lvl="0" algn="ctr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𝑦∈{0,1}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9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5EE9524-2B80-0E58-C6D1-95A0370C7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40930"/>
              </p:ext>
            </p:extLst>
          </p:nvPr>
        </p:nvGraphicFramePr>
        <p:xfrm>
          <a:off x="1349970" y="2534920"/>
          <a:ext cx="3598399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907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960492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Target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85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7386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AB9455-06D0-62C4-8518-212E8BF2C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983989"/>
              </p:ext>
            </p:extLst>
          </p:nvPr>
        </p:nvGraphicFramePr>
        <p:xfrm>
          <a:off x="7109748" y="2905760"/>
          <a:ext cx="3598399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907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960492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Proportion (1)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0F6949-0C37-EB01-3664-A4ECB96C3A2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948369" y="3429000"/>
            <a:ext cx="216137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9680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56;g1257cc91974_0_191">
            <a:extLst>
              <a:ext uri="{FF2B5EF4-FFF2-40B4-BE49-F238E27FC236}">
                <a16:creationId xmlns:a16="http://schemas.microsoft.com/office/drawing/2014/main" id="{AA87345C-68C0-5B39-1E97-A8701198C851}"/>
              </a:ext>
            </a:extLst>
          </p:cNvPr>
          <p:cNvSpPr txBox="1"/>
          <p:nvPr/>
        </p:nvSpPr>
        <p:spPr>
          <a:xfrm>
            <a:off x="5241303" y="1198309"/>
            <a:ext cx="5722072" cy="132340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Instead of estimating 𝑦∈{0,1} we can try to estimate the Prob(y=1) = 𝑝 ̂</a:t>
            </a: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𝑝 ̂∈(0,1)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D4243-980F-B86B-69C9-36B2F5058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8" y="2434506"/>
            <a:ext cx="4092166" cy="2810103"/>
          </a:xfrm>
          <a:prstGeom prst="rect">
            <a:avLst/>
          </a:prstGeom>
        </p:spPr>
      </p:pic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57E36B87-782A-6E07-D4FC-1ECD723CBF4B}"/>
              </a:ext>
            </a:extLst>
          </p:cNvPr>
          <p:cNvSpPr txBox="1"/>
          <p:nvPr/>
        </p:nvSpPr>
        <p:spPr>
          <a:xfrm>
            <a:off x="5241301" y="2782715"/>
            <a:ext cx="5722074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These estimates make sense now.</a:t>
            </a:r>
          </a:p>
        </p:txBody>
      </p:sp>
      <p:sp>
        <p:nvSpPr>
          <p:cNvPr id="5" name="Google Shape;156;g1257cc91974_0_191">
            <a:extLst>
              <a:ext uri="{FF2B5EF4-FFF2-40B4-BE49-F238E27FC236}">
                <a16:creationId xmlns:a16="http://schemas.microsoft.com/office/drawing/2014/main" id="{02582443-22D8-2C99-4999-C8C93D574DFB}"/>
              </a:ext>
            </a:extLst>
          </p:cNvPr>
          <p:cNvSpPr txBox="1"/>
          <p:nvPr/>
        </p:nvSpPr>
        <p:spPr>
          <a:xfrm>
            <a:off x="5241300" y="3536686"/>
            <a:ext cx="5722074" cy="276995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We are trying to fit:</a:t>
            </a: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𝑝 ̂ = </a:t>
            </a:r>
            <a:r>
              <a:rPr lang="el-GR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β0+β1𝑋1+β2𝑋2+ε</a:t>
            </a:r>
            <a:r>
              <a:rPr lang="en-IN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 </a:t>
            </a:r>
            <a:r>
              <a:rPr lang="el-GR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=</a:t>
            </a:r>
            <a:r>
              <a:rPr lang="en-IN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 </a:t>
            </a:r>
            <a:r>
              <a:rPr lang="el-GR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𝑓(𝑋1,𝑋2)</a:t>
            </a: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endParaRPr lang="el-GR" sz="1800">
              <a:solidFill>
                <a:schemeClr val="tx1"/>
              </a:solidFill>
              <a:ea typeface="Roboto"/>
              <a:cs typeface="Roboto"/>
              <a:sym typeface="Roboto"/>
            </a:endParaRP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The problem still is:</a:t>
            </a:r>
          </a:p>
          <a:p>
            <a:pPr marL="114300" lvl="0" algn="ctr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𝑓(𝑋1,𝑋2) ∈ (−∞,+∞)</a:t>
            </a:r>
          </a:p>
          <a:p>
            <a:pPr marL="114300" lvl="0" algn="ctr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𝑝 ̂ ∈ (0,1)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948978-1635-691A-1BAC-BFC4CD5D720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091992" y="3090477"/>
            <a:ext cx="2149309" cy="36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3000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5EE9524-2B80-0E58-C6D1-95A0370C7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61277"/>
              </p:ext>
            </p:extLst>
          </p:nvPr>
        </p:nvGraphicFramePr>
        <p:xfrm>
          <a:off x="1340543" y="1376363"/>
          <a:ext cx="3598399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907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960492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Target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85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7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05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3479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AB9455-06D0-62C4-8518-212E8BF2C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68884"/>
              </p:ext>
            </p:extLst>
          </p:nvPr>
        </p:nvGraphicFramePr>
        <p:xfrm>
          <a:off x="6523350" y="2118043"/>
          <a:ext cx="4203653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91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482531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  <a:gridCol w="1482531">
                  <a:extLst>
                    <a:ext uri="{9D8B030D-6E8A-4147-A177-3AD203B41FA5}">
                      <a16:colId xmlns:a16="http://schemas.microsoft.com/office/drawing/2014/main" val="4070137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err="1"/>
                        <a:t>Pr</a:t>
                      </a:r>
                      <a:r>
                        <a:rPr lang="en-IN"/>
                        <a:t> (1)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err="1"/>
                        <a:t>Pr</a:t>
                      </a:r>
                      <a:r>
                        <a:rPr lang="en-IN"/>
                        <a:t>/1-Pr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0F6949-0C37-EB01-3664-A4ECB96C3A2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938942" y="2641283"/>
            <a:ext cx="158440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3015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+mj-lt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5EE9524-2B80-0E58-C6D1-95A0370C7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77533"/>
              </p:ext>
            </p:extLst>
          </p:nvPr>
        </p:nvGraphicFramePr>
        <p:xfrm>
          <a:off x="1321689" y="1385402"/>
          <a:ext cx="3598399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907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960492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Target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85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7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05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3479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AB9455-06D0-62C4-8518-212E8BF2C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77962"/>
              </p:ext>
            </p:extLst>
          </p:nvPr>
        </p:nvGraphicFramePr>
        <p:xfrm>
          <a:off x="6504496" y="2127082"/>
          <a:ext cx="4203653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91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482531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  <a:gridCol w="1482531">
                  <a:extLst>
                    <a:ext uri="{9D8B030D-6E8A-4147-A177-3AD203B41FA5}">
                      <a16:colId xmlns:a16="http://schemas.microsoft.com/office/drawing/2014/main" val="4070137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err="1"/>
                        <a:t>Pr</a:t>
                      </a:r>
                      <a:r>
                        <a:rPr lang="en-IN" b="0"/>
                        <a:t> (1)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err="1"/>
                        <a:t>Pr</a:t>
                      </a:r>
                      <a:r>
                        <a:rPr lang="en-IN" b="0"/>
                        <a:t>/1-Pr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0F6949-0C37-EB01-3664-A4ECB96C3A2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920088" y="2650322"/>
            <a:ext cx="158440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D23E200-5041-B973-0541-7729D861508F}"/>
              </a:ext>
            </a:extLst>
          </p:cNvPr>
          <p:cNvSpPr txBox="1"/>
          <p:nvPr/>
        </p:nvSpPr>
        <p:spPr>
          <a:xfrm>
            <a:off x="6426120" y="3373636"/>
            <a:ext cx="477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+mj-lt"/>
              </a:rPr>
              <a:t>Maximum and Minimum value </a:t>
            </a:r>
            <a:r>
              <a:rPr lang="en-IN" b="1" err="1">
                <a:latin typeface="+mj-lt"/>
              </a:rPr>
              <a:t>Pr</a:t>
            </a:r>
            <a:r>
              <a:rPr lang="en-IN" b="1">
                <a:latin typeface="+mj-lt"/>
              </a:rPr>
              <a:t>/(1-Pr)?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49945-8C5A-20D8-6EAD-6FD27B6E3E0A}"/>
              </a:ext>
            </a:extLst>
          </p:cNvPr>
          <p:cNvSpPr txBox="1"/>
          <p:nvPr/>
        </p:nvSpPr>
        <p:spPr>
          <a:xfrm>
            <a:off x="6321285" y="3735950"/>
            <a:ext cx="287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+mj-lt"/>
              </a:rPr>
              <a:t>  Minimum value of 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(1)?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6F437-AEBD-33F1-972A-3A865AD3D16A}"/>
              </a:ext>
            </a:extLst>
          </p:cNvPr>
          <p:cNvSpPr txBox="1"/>
          <p:nvPr/>
        </p:nvSpPr>
        <p:spPr>
          <a:xfrm>
            <a:off x="9513953" y="3735950"/>
            <a:ext cx="1007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(1)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B143-D06E-35B5-F380-CF95DAEC0371}"/>
              </a:ext>
            </a:extLst>
          </p:cNvPr>
          <p:cNvSpPr txBox="1"/>
          <p:nvPr/>
        </p:nvSpPr>
        <p:spPr>
          <a:xfrm>
            <a:off x="6312454" y="4110007"/>
            <a:ext cx="287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+mj-lt"/>
              </a:rPr>
              <a:t>  Maximum value of 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(1)?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DAB7A-CD8C-5129-FDEB-C11C4E66E3F2}"/>
              </a:ext>
            </a:extLst>
          </p:cNvPr>
          <p:cNvSpPr txBox="1"/>
          <p:nvPr/>
        </p:nvSpPr>
        <p:spPr>
          <a:xfrm>
            <a:off x="9513953" y="4105282"/>
            <a:ext cx="1007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(1)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26759-CBE1-9E6C-E8BD-191A6853DC01}"/>
              </a:ext>
            </a:extLst>
          </p:cNvPr>
          <p:cNvSpPr txBox="1"/>
          <p:nvPr/>
        </p:nvSpPr>
        <p:spPr>
          <a:xfrm>
            <a:off x="6407266" y="4438577"/>
            <a:ext cx="306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+mj-lt"/>
              </a:rPr>
              <a:t>Min 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(1) = 0, 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/(1-Pr) =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5C219-211F-CCB6-94DF-BC9CF63D2A46}"/>
              </a:ext>
            </a:extLst>
          </p:cNvPr>
          <p:cNvSpPr txBox="1"/>
          <p:nvPr/>
        </p:nvSpPr>
        <p:spPr>
          <a:xfrm>
            <a:off x="6413893" y="4842768"/>
            <a:ext cx="306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+mj-lt"/>
              </a:rPr>
              <a:t>Max 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(1) = 1, 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/(1-Pr) =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486C3-530D-9B87-5092-B8FE83332CDF}"/>
              </a:ext>
            </a:extLst>
          </p:cNvPr>
          <p:cNvSpPr txBox="1"/>
          <p:nvPr/>
        </p:nvSpPr>
        <p:spPr>
          <a:xfrm>
            <a:off x="9513953" y="4484064"/>
            <a:ext cx="1704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+mj-lt"/>
              </a:rPr>
              <a:t> 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/(1-Pr) 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23226-4269-EC4D-625F-24B841D94B8E}"/>
              </a:ext>
            </a:extLst>
          </p:cNvPr>
          <p:cNvSpPr txBox="1"/>
          <p:nvPr/>
        </p:nvSpPr>
        <p:spPr>
          <a:xfrm>
            <a:off x="9507328" y="4835246"/>
            <a:ext cx="212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+mj-lt"/>
              </a:rPr>
              <a:t> 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/(1-Pr) = Infinity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CABC9-4EC6-5327-B598-DDB580656172}"/>
              </a:ext>
            </a:extLst>
          </p:cNvPr>
          <p:cNvSpPr txBox="1"/>
          <p:nvPr/>
        </p:nvSpPr>
        <p:spPr>
          <a:xfrm>
            <a:off x="7993266" y="5423550"/>
            <a:ext cx="239864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>
                <a:latin typeface="+mj-lt"/>
              </a:rPr>
              <a:t>0&lt;=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/(1-Pr)&lt;=Infinity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2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92C17246-2FDD-861F-E892-C7CD4CA63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40" y="2227316"/>
            <a:ext cx="3810932" cy="2616979"/>
          </a:xfrm>
          <a:prstGeom prst="rect">
            <a:avLst/>
          </a:prstGeom>
        </p:spPr>
      </p:pic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56;g1257cc91974_0_191">
            <a:extLst>
              <a:ext uri="{FF2B5EF4-FFF2-40B4-BE49-F238E27FC236}">
                <a16:creationId xmlns:a16="http://schemas.microsoft.com/office/drawing/2014/main" id="{AA87345C-68C0-5B39-1E97-A8701198C851}"/>
              </a:ext>
            </a:extLst>
          </p:cNvPr>
          <p:cNvSpPr txBox="1"/>
          <p:nvPr/>
        </p:nvSpPr>
        <p:spPr>
          <a:xfrm>
            <a:off x="5241303" y="1198309"/>
            <a:ext cx="5722072" cy="132340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Instead of estimating 𝑦∈{0,1} we can try to estimate the 𝑝 ̂/(1−𝑝 ̂ )</a:t>
            </a:r>
          </a:p>
          <a:p>
            <a:pPr marL="114300" lvl="0" algn="ctr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𝑝 ̂/(1−𝑝 ̂ ) ∈ (0,+∞)</a:t>
            </a: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57E36B87-782A-6E07-D4FC-1ECD723CBF4B}"/>
              </a:ext>
            </a:extLst>
          </p:cNvPr>
          <p:cNvSpPr txBox="1"/>
          <p:nvPr/>
        </p:nvSpPr>
        <p:spPr>
          <a:xfrm>
            <a:off x="5241301" y="2782715"/>
            <a:ext cx="5722074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These estimates make sense now.</a:t>
            </a:r>
          </a:p>
        </p:txBody>
      </p:sp>
      <p:sp>
        <p:nvSpPr>
          <p:cNvPr id="5" name="Google Shape;156;g1257cc91974_0_191">
            <a:extLst>
              <a:ext uri="{FF2B5EF4-FFF2-40B4-BE49-F238E27FC236}">
                <a16:creationId xmlns:a16="http://schemas.microsoft.com/office/drawing/2014/main" id="{02582443-22D8-2C99-4999-C8C93D574DFB}"/>
              </a:ext>
            </a:extLst>
          </p:cNvPr>
          <p:cNvSpPr txBox="1"/>
          <p:nvPr/>
        </p:nvSpPr>
        <p:spPr>
          <a:xfrm>
            <a:off x="5241300" y="3752129"/>
            <a:ext cx="5722074" cy="23390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We are trying to fit:</a:t>
            </a: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𝑝 ̂/(1−𝑝 ̂ )= </a:t>
            </a:r>
            <a:r>
              <a:rPr lang="el-GR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β0+β1𝑋1+β2𝑋2+ε</a:t>
            </a:r>
            <a:r>
              <a:rPr lang="en-IN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 </a:t>
            </a:r>
            <a:r>
              <a:rPr lang="el-GR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=</a:t>
            </a:r>
            <a:r>
              <a:rPr lang="en-IN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 </a:t>
            </a:r>
            <a:r>
              <a:rPr lang="el-GR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𝑓(𝑋1,𝑋2)</a:t>
            </a: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The problem still is:</a:t>
            </a:r>
          </a:p>
          <a:p>
            <a:pPr marL="114300" lvl="0" algn="ctr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𝑓(𝑋1,𝑋2)∈(−∞,+∞)</a:t>
            </a:r>
          </a:p>
          <a:p>
            <a:pPr marL="114300" lvl="0" algn="ctr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𝑝 ̂/(1−𝑝 ̂ )∈(0,+∞)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948978-1635-691A-1BAC-BFC4CD5D720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619893" y="3090477"/>
            <a:ext cx="1621408" cy="33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58BD22-9BF9-A6DC-1FEB-62D9AB1C33E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941976" y="2706361"/>
            <a:ext cx="1299325" cy="38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341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+mj-lt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5EE9524-2B80-0E58-C6D1-95A0370C757C}"/>
              </a:ext>
            </a:extLst>
          </p:cNvPr>
          <p:cNvGraphicFramePr>
            <a:graphicFrameLocks noGrp="1"/>
          </p:cNvGraphicFramePr>
          <p:nvPr/>
        </p:nvGraphicFramePr>
        <p:xfrm>
          <a:off x="1321689" y="1385402"/>
          <a:ext cx="3598399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907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960492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Target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853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7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05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3479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AB9455-06D0-62C4-8518-212E8BF2C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51876"/>
              </p:ext>
            </p:extLst>
          </p:nvPr>
        </p:nvGraphicFramePr>
        <p:xfrm>
          <a:off x="6504496" y="2127082"/>
          <a:ext cx="4934154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80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286458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  <a:gridCol w="1286458">
                  <a:extLst>
                    <a:ext uri="{9D8B030D-6E8A-4147-A177-3AD203B41FA5}">
                      <a16:colId xmlns:a16="http://schemas.microsoft.com/office/drawing/2014/main" val="4070137898"/>
                    </a:ext>
                  </a:extLst>
                </a:gridCol>
                <a:gridCol w="1286458">
                  <a:extLst>
                    <a:ext uri="{9D8B030D-6E8A-4147-A177-3AD203B41FA5}">
                      <a16:colId xmlns:a16="http://schemas.microsoft.com/office/drawing/2014/main" val="1450998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err="1"/>
                        <a:t>Pr</a:t>
                      </a:r>
                      <a:r>
                        <a:rPr lang="en-IN" b="0"/>
                        <a:t> (1)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err="1"/>
                        <a:t>Pr</a:t>
                      </a:r>
                      <a:r>
                        <a:rPr lang="en-IN" b="0"/>
                        <a:t>/1-Pr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/>
                        <a:t>log(</a:t>
                      </a:r>
                      <a:r>
                        <a:rPr lang="en-IN" b="0" err="1"/>
                        <a:t>Pr</a:t>
                      </a:r>
                      <a:r>
                        <a:rPr lang="en-IN" b="0"/>
                        <a:t>/(1-Pr))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1.09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-0.70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0F6949-0C37-EB01-3664-A4ECB96C3A2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920088" y="2650322"/>
            <a:ext cx="158440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F49945-8C5A-20D8-6EAD-6FD27B6E3E0A}"/>
              </a:ext>
            </a:extLst>
          </p:cNvPr>
          <p:cNvSpPr txBox="1"/>
          <p:nvPr/>
        </p:nvSpPr>
        <p:spPr>
          <a:xfrm>
            <a:off x="7999008" y="3684439"/>
            <a:ext cx="2871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>
                <a:latin typeface="+mj-lt"/>
              </a:rPr>
              <a:t>0 &lt;= 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/(1-Pr) &lt;= Infinity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CABC9-4EC6-5327-B598-DDB580656172}"/>
              </a:ext>
            </a:extLst>
          </p:cNvPr>
          <p:cNvSpPr txBox="1"/>
          <p:nvPr/>
        </p:nvSpPr>
        <p:spPr>
          <a:xfrm>
            <a:off x="7418895" y="4259189"/>
            <a:ext cx="378957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>
                <a:latin typeface="+mj-lt"/>
              </a:rPr>
              <a:t>-Infinity &lt;= log(</a:t>
            </a:r>
            <a:r>
              <a:rPr lang="en-IN" err="1">
                <a:latin typeface="+mj-lt"/>
              </a:rPr>
              <a:t>Pr</a:t>
            </a:r>
            <a:r>
              <a:rPr lang="en-IN">
                <a:latin typeface="+mj-lt"/>
              </a:rPr>
              <a:t>/(1-Pr)) &lt;= Infinity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763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56;g1257cc91974_0_191">
            <a:extLst>
              <a:ext uri="{FF2B5EF4-FFF2-40B4-BE49-F238E27FC236}">
                <a16:creationId xmlns:a16="http://schemas.microsoft.com/office/drawing/2014/main" id="{AA87345C-68C0-5B39-1E97-A8701198C851}"/>
              </a:ext>
            </a:extLst>
          </p:cNvPr>
          <p:cNvSpPr txBox="1"/>
          <p:nvPr/>
        </p:nvSpPr>
        <p:spPr>
          <a:xfrm>
            <a:off x="5241303" y="1198309"/>
            <a:ext cx="5722072" cy="132340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Instead of estimating 𝑦∈{0,1} we can try to estimate the log(𝑝 ̂/(1−𝑝 ̂ ))</a:t>
            </a:r>
          </a:p>
          <a:p>
            <a:pPr marL="114300" lvl="0" algn="ctr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log𝑝 ̂/(1−𝑝 ̂ )∈(−∞,+∞)</a:t>
            </a: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57E36B87-782A-6E07-D4FC-1ECD723CBF4B}"/>
              </a:ext>
            </a:extLst>
          </p:cNvPr>
          <p:cNvSpPr txBox="1"/>
          <p:nvPr/>
        </p:nvSpPr>
        <p:spPr>
          <a:xfrm>
            <a:off x="5241301" y="2941926"/>
            <a:ext cx="5722074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All these estimates make sense now.</a:t>
            </a:r>
          </a:p>
        </p:txBody>
      </p:sp>
      <p:sp>
        <p:nvSpPr>
          <p:cNvPr id="5" name="Google Shape;156;g1257cc91974_0_191">
            <a:extLst>
              <a:ext uri="{FF2B5EF4-FFF2-40B4-BE49-F238E27FC236}">
                <a16:creationId xmlns:a16="http://schemas.microsoft.com/office/drawing/2014/main" id="{02582443-22D8-2C99-4999-C8C93D574DFB}"/>
              </a:ext>
            </a:extLst>
          </p:cNvPr>
          <p:cNvSpPr txBox="1"/>
          <p:nvPr/>
        </p:nvSpPr>
        <p:spPr>
          <a:xfrm>
            <a:off x="5241300" y="3977656"/>
            <a:ext cx="5722074" cy="14772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We are trying to fit:</a:t>
            </a: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log𝑝 ̂/(1−𝑝 ̂ )= </a:t>
            </a:r>
            <a:r>
              <a:rPr lang="el-GR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β0+β1𝑋1+β2𝑋2+ε=𝑓(𝑋1,𝑋2)</a:t>
            </a:r>
          </a:p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l-GR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𝑓(𝑋1,𝑋2)∈(−∞,+∞)</a:t>
            </a:r>
            <a:r>
              <a:rPr lang="en-US" sz="1800">
                <a:solidFill>
                  <a:schemeClr val="tx1"/>
                </a:solidFill>
                <a:ea typeface="Roboto"/>
                <a:cs typeface="Roboto"/>
                <a:sym typeface="Roboto"/>
              </a:rPr>
              <a:t>log𝑝 ̂/(1−𝑝 ̂ )∈(−∞,+∞)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D2E04F-9ECE-10F1-82E0-8A3630B75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4" y="2037114"/>
            <a:ext cx="4014774" cy="27222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8717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56;g1257cc91974_0_191">
                <a:extLst>
                  <a:ext uri="{FF2B5EF4-FFF2-40B4-BE49-F238E27FC236}">
                    <a16:creationId xmlns:a16="http://schemas.microsoft.com/office/drawing/2014/main" id="{F8AD7CD4-4F58-5A86-1F98-68A1C33E996D}"/>
                  </a:ext>
                </a:extLst>
              </p:cNvPr>
              <p:cNvSpPr txBox="1"/>
              <p:nvPr/>
            </p:nvSpPr>
            <p:spPr>
              <a:xfrm>
                <a:off x="227013" y="1514467"/>
                <a:ext cx="4844608" cy="1914533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spAutoFit/>
              </a:bodyPr>
              <a:lstStyle/>
              <a:p>
                <a:r>
                  <a:rPr lang="en-IN" sz="2400">
                    <a:latin typeface="+mj-lt"/>
                  </a:rPr>
                  <a:t>log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lang="en-IN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0+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1+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2+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endParaRPr lang="en-IN" sz="2400" i="1">
                  <a:latin typeface="+mj-lt"/>
                </a:endParaRPr>
              </a:p>
              <a:p>
                <a:endParaRPr lang="en-IN" sz="2400" i="1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sup>
                          </m:sSup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>
                  <a:latin typeface="+mj-lt"/>
                </a:endParaRPr>
              </a:p>
            </p:txBody>
          </p:sp>
        </mc:Choice>
        <mc:Fallback xmlns="">
          <p:sp>
            <p:nvSpPr>
              <p:cNvPr id="4" name="Google Shape;156;g1257cc91974_0_191">
                <a:extLst>
                  <a:ext uri="{FF2B5EF4-FFF2-40B4-BE49-F238E27FC236}">
                    <a16:creationId xmlns:a16="http://schemas.microsoft.com/office/drawing/2014/main" id="{F8AD7CD4-4F58-5A86-1F98-68A1C33E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3" y="1514467"/>
                <a:ext cx="4844608" cy="1914533"/>
              </a:xfrm>
              <a:prstGeom prst="rect">
                <a:avLst/>
              </a:prstGeom>
              <a:blipFill>
                <a:blip r:embed="rId4"/>
                <a:stretch>
                  <a:fillRect l="-162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31B639-36DA-9401-2279-05A367582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381" y="1066217"/>
            <a:ext cx="4183641" cy="2811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7DA208-AD6D-89DA-4030-C6ED33743006}"/>
              </a:ext>
            </a:extLst>
          </p:cNvPr>
          <p:cNvSpPr txBox="1"/>
          <p:nvPr/>
        </p:nvSpPr>
        <p:spPr>
          <a:xfrm>
            <a:off x="4743255" y="4336330"/>
            <a:ext cx="2705493" cy="6463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t" anchorCtr="0">
            <a:spAutoFit/>
          </a:bodyPr>
          <a:lstStyle/>
          <a:p>
            <a:pPr marR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</a:pPr>
            <a:r>
              <a:rPr lang="en-US" sz="2000" b="1" i="0" u="none" strike="noStrike" cap="none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Logistic Function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1480C09-2DBE-E3DE-AA25-B3B319B5407C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 rot="16200000" flipH="1">
            <a:off x="3081046" y="2997271"/>
            <a:ext cx="1230480" cy="2093938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5DB2BA2-C633-48F9-146B-47CC0DD33734}"/>
              </a:ext>
            </a:extLst>
          </p:cNvPr>
          <p:cNvCxnSpPr>
            <a:cxnSpLocks/>
            <a:endCxn id="8" idx="3"/>
          </p:cNvCxnSpPr>
          <p:nvPr/>
        </p:nvCxnSpPr>
        <p:spPr>
          <a:xfrm rot="5400000">
            <a:off x="7432502" y="2665178"/>
            <a:ext cx="2010548" cy="1978056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9620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Classification Problems: Class Exercise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257cc91974_0_191"/>
          <p:cNvSpPr txBox="1"/>
          <p:nvPr/>
        </p:nvSpPr>
        <p:spPr>
          <a:xfrm>
            <a:off x="480767" y="1376363"/>
            <a:ext cx="690042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Imagine that there are 125 customers of age 25 years. Of them, 25 have subscribed to a premium subscription of an OTT platform. Find out the odds ratio.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DFEEA9A-2C86-DB95-CA87-A243B344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259" y="1509948"/>
            <a:ext cx="36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36B181-DB09-B4E9-334F-AD335351C3FC}"/>
                  </a:ext>
                </a:extLst>
              </p:cNvPr>
              <p:cNvSpPr txBox="1"/>
              <p:nvPr/>
            </p:nvSpPr>
            <p:spPr>
              <a:xfrm>
                <a:off x="480766" y="3285188"/>
                <a:ext cx="7348783" cy="9998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0000" tIns="180000" rIns="180000" bIns="1800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000" b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36B181-DB09-B4E9-334F-AD335351C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6" y="3285188"/>
                <a:ext cx="7348783" cy="999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52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7cc91974_0_57"/>
          <p:cNvSpPr txBox="1"/>
          <p:nvPr/>
        </p:nvSpPr>
        <p:spPr>
          <a:xfrm>
            <a:off x="1212850" y="617573"/>
            <a:ext cx="745818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Roboto"/>
              <a:buNone/>
            </a:pPr>
            <a:r>
              <a:rPr lang="en-US" sz="2000" b="0" i="0" u="none" strike="noStrike" cap="none">
                <a:solidFill>
                  <a:srgbClr val="4A4A4A"/>
                </a:solidFill>
                <a:latin typeface="Roboto"/>
                <a:ea typeface="Roboto"/>
                <a:cs typeface="Roboto"/>
                <a:sym typeface="Roboto"/>
              </a:rPr>
              <a:t>Logistic Regression - Day 1</a:t>
            </a:r>
          </a:p>
        </p:txBody>
      </p:sp>
      <p:sp>
        <p:nvSpPr>
          <p:cNvPr id="127" name="Google Shape;127;g1257cc91974_0_57"/>
          <p:cNvSpPr txBox="1"/>
          <p:nvPr/>
        </p:nvSpPr>
        <p:spPr>
          <a:xfrm>
            <a:off x="227013" y="1053723"/>
            <a:ext cx="11044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 this session, you will explore the given topics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000" b="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96;p8">
            <a:extLst>
              <a:ext uri="{FF2B5EF4-FFF2-40B4-BE49-F238E27FC236}">
                <a16:creationId xmlns:a16="http://schemas.microsoft.com/office/drawing/2014/main" id="{BBCF94C7-2928-78E0-FF47-8DEFCB30267A}"/>
              </a:ext>
            </a:extLst>
          </p:cNvPr>
          <p:cNvSpPr/>
          <p:nvPr/>
        </p:nvSpPr>
        <p:spPr>
          <a:xfrm>
            <a:off x="0" y="3165653"/>
            <a:ext cx="12192000" cy="263347"/>
          </a:xfrm>
          <a:prstGeom prst="roundRect">
            <a:avLst>
              <a:gd name="adj" fmla="val 0"/>
            </a:avLst>
          </a:prstGeom>
          <a:solidFill>
            <a:srgbClr val="A71C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00;p8">
            <a:extLst>
              <a:ext uri="{FF2B5EF4-FFF2-40B4-BE49-F238E27FC236}">
                <a16:creationId xmlns:a16="http://schemas.microsoft.com/office/drawing/2014/main" id="{8C420529-152D-528D-90D1-279D1ED00F83}"/>
              </a:ext>
            </a:extLst>
          </p:cNvPr>
          <p:cNvSpPr txBox="1"/>
          <p:nvPr/>
        </p:nvSpPr>
        <p:spPr>
          <a:xfrm>
            <a:off x="2719595" y="4142961"/>
            <a:ext cx="2019555" cy="26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Solving classification problems using linear regression</a:t>
            </a:r>
          </a:p>
        </p:txBody>
      </p:sp>
      <p:grpSp>
        <p:nvGrpSpPr>
          <p:cNvPr id="4" name="Google Shape;301;p8">
            <a:extLst>
              <a:ext uri="{FF2B5EF4-FFF2-40B4-BE49-F238E27FC236}">
                <a16:creationId xmlns:a16="http://schemas.microsoft.com/office/drawing/2014/main" id="{ABC9D8DC-CDF1-2F02-1D9E-6A6695A013F1}"/>
              </a:ext>
            </a:extLst>
          </p:cNvPr>
          <p:cNvGrpSpPr/>
          <p:nvPr/>
        </p:nvGrpSpPr>
        <p:grpSpPr>
          <a:xfrm>
            <a:off x="3203961" y="2711553"/>
            <a:ext cx="993672" cy="1222647"/>
            <a:chOff x="696505" y="1672922"/>
            <a:chExt cx="1447707" cy="1781307"/>
          </a:xfrm>
        </p:grpSpPr>
        <p:sp>
          <p:nvSpPr>
            <p:cNvPr id="5" name="Google Shape;302;p8">
              <a:extLst>
                <a:ext uri="{FF2B5EF4-FFF2-40B4-BE49-F238E27FC236}">
                  <a16:creationId xmlns:a16="http://schemas.microsoft.com/office/drawing/2014/main" id="{E5511BFC-A56D-E0C2-6428-53551B085414}"/>
                </a:ext>
              </a:extLst>
            </p:cNvPr>
            <p:cNvSpPr/>
            <p:nvPr/>
          </p:nvSpPr>
          <p:spPr>
            <a:xfrm>
              <a:off x="696505" y="1672922"/>
              <a:ext cx="1447707" cy="1447707"/>
            </a:xfrm>
            <a:prstGeom prst="ellipse">
              <a:avLst/>
            </a:prstGeom>
            <a:solidFill>
              <a:srgbClr val="ED1C24"/>
            </a:solidFill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" name="Google Shape;303;p8">
              <a:extLst>
                <a:ext uri="{FF2B5EF4-FFF2-40B4-BE49-F238E27FC236}">
                  <a16:creationId xmlns:a16="http://schemas.microsoft.com/office/drawing/2014/main" id="{EA0AFEFB-87A9-0367-AF7E-3CD7093B3639}"/>
                </a:ext>
              </a:extLst>
            </p:cNvPr>
            <p:cNvCxnSpPr>
              <a:stCxn id="5" idx="4"/>
            </p:cNvCxnSpPr>
            <p:nvPr/>
          </p:nvCxnSpPr>
          <p:spPr>
            <a:xfrm>
              <a:off x="1420359" y="3120629"/>
              <a:ext cx="0" cy="333600"/>
            </a:xfrm>
            <a:prstGeom prst="straightConnector1">
              <a:avLst/>
            </a:prstGeom>
            <a:noFill/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oval" w="sm" len="sm"/>
            </a:ln>
          </p:spPr>
        </p:cxnSp>
      </p:grpSp>
      <p:sp>
        <p:nvSpPr>
          <p:cNvPr id="7" name="Google Shape;306;p8">
            <a:extLst>
              <a:ext uri="{FF2B5EF4-FFF2-40B4-BE49-F238E27FC236}">
                <a16:creationId xmlns:a16="http://schemas.microsoft.com/office/drawing/2014/main" id="{3225B1EA-141E-4672-3F91-638EBF80005A}"/>
              </a:ext>
            </a:extLst>
          </p:cNvPr>
          <p:cNvSpPr txBox="1"/>
          <p:nvPr/>
        </p:nvSpPr>
        <p:spPr>
          <a:xfrm>
            <a:off x="4995469" y="4142961"/>
            <a:ext cx="2019555" cy="26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Interpreting coefficients of a logistic model</a:t>
            </a:r>
          </a:p>
        </p:txBody>
      </p:sp>
      <p:grpSp>
        <p:nvGrpSpPr>
          <p:cNvPr id="8" name="Google Shape;307;p8">
            <a:extLst>
              <a:ext uri="{FF2B5EF4-FFF2-40B4-BE49-F238E27FC236}">
                <a16:creationId xmlns:a16="http://schemas.microsoft.com/office/drawing/2014/main" id="{CD2FDB04-3E3F-F822-757B-07A27AAF216E}"/>
              </a:ext>
            </a:extLst>
          </p:cNvPr>
          <p:cNvGrpSpPr/>
          <p:nvPr/>
        </p:nvGrpSpPr>
        <p:grpSpPr>
          <a:xfrm>
            <a:off x="5508410" y="2711553"/>
            <a:ext cx="993672" cy="1222647"/>
            <a:chOff x="696505" y="1672922"/>
            <a:chExt cx="1447707" cy="1781307"/>
          </a:xfrm>
        </p:grpSpPr>
        <p:sp>
          <p:nvSpPr>
            <p:cNvPr id="9" name="Google Shape;308;p8">
              <a:extLst>
                <a:ext uri="{FF2B5EF4-FFF2-40B4-BE49-F238E27FC236}">
                  <a16:creationId xmlns:a16="http://schemas.microsoft.com/office/drawing/2014/main" id="{BD0DEAFE-9F91-DA07-D622-ABC17F78F2CC}"/>
                </a:ext>
              </a:extLst>
            </p:cNvPr>
            <p:cNvSpPr/>
            <p:nvPr/>
          </p:nvSpPr>
          <p:spPr>
            <a:xfrm>
              <a:off x="696505" y="1672922"/>
              <a:ext cx="1447707" cy="1447707"/>
            </a:xfrm>
            <a:prstGeom prst="ellipse">
              <a:avLst/>
            </a:prstGeom>
            <a:solidFill>
              <a:srgbClr val="ED1C24"/>
            </a:solidFill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" name="Google Shape;309;p8">
              <a:extLst>
                <a:ext uri="{FF2B5EF4-FFF2-40B4-BE49-F238E27FC236}">
                  <a16:creationId xmlns:a16="http://schemas.microsoft.com/office/drawing/2014/main" id="{D7434BD2-8BFD-C0A5-9690-5CDD68BAAAC8}"/>
                </a:ext>
              </a:extLst>
            </p:cNvPr>
            <p:cNvCxnSpPr>
              <a:stCxn id="9" idx="4"/>
            </p:cNvCxnSpPr>
            <p:nvPr/>
          </p:nvCxnSpPr>
          <p:spPr>
            <a:xfrm>
              <a:off x="1420359" y="3120629"/>
              <a:ext cx="0" cy="333600"/>
            </a:xfrm>
            <a:prstGeom prst="straightConnector1">
              <a:avLst/>
            </a:prstGeom>
            <a:noFill/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oval" w="sm" len="sm"/>
            </a:ln>
          </p:spPr>
        </p:cxnSp>
      </p:grpSp>
      <p:sp>
        <p:nvSpPr>
          <p:cNvPr id="11" name="Google Shape;312;p8">
            <a:extLst>
              <a:ext uri="{FF2B5EF4-FFF2-40B4-BE49-F238E27FC236}">
                <a16:creationId xmlns:a16="http://schemas.microsoft.com/office/drawing/2014/main" id="{2B8924FE-B622-0109-1F13-105C78C440E9}"/>
              </a:ext>
            </a:extLst>
          </p:cNvPr>
          <p:cNvSpPr txBox="1"/>
          <p:nvPr/>
        </p:nvSpPr>
        <p:spPr>
          <a:xfrm>
            <a:off x="7271343" y="4142961"/>
            <a:ext cx="2019555" cy="26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Finding out the optimal coefficients</a:t>
            </a:r>
          </a:p>
        </p:txBody>
      </p:sp>
      <p:grpSp>
        <p:nvGrpSpPr>
          <p:cNvPr id="12" name="Google Shape;313;p8">
            <a:extLst>
              <a:ext uri="{FF2B5EF4-FFF2-40B4-BE49-F238E27FC236}">
                <a16:creationId xmlns:a16="http://schemas.microsoft.com/office/drawing/2014/main" id="{5A853141-5037-C273-B3CE-44549FF2D014}"/>
              </a:ext>
            </a:extLst>
          </p:cNvPr>
          <p:cNvGrpSpPr/>
          <p:nvPr/>
        </p:nvGrpSpPr>
        <p:grpSpPr>
          <a:xfrm>
            <a:off x="7784284" y="2711553"/>
            <a:ext cx="993672" cy="1222647"/>
            <a:chOff x="696505" y="1672922"/>
            <a:chExt cx="1447707" cy="1781307"/>
          </a:xfrm>
        </p:grpSpPr>
        <p:sp>
          <p:nvSpPr>
            <p:cNvPr id="13" name="Google Shape;314;p8">
              <a:extLst>
                <a:ext uri="{FF2B5EF4-FFF2-40B4-BE49-F238E27FC236}">
                  <a16:creationId xmlns:a16="http://schemas.microsoft.com/office/drawing/2014/main" id="{37BA22B5-B8DA-67F3-7F11-1C4C46E807E5}"/>
                </a:ext>
              </a:extLst>
            </p:cNvPr>
            <p:cNvSpPr/>
            <p:nvPr/>
          </p:nvSpPr>
          <p:spPr>
            <a:xfrm>
              <a:off x="696505" y="1672922"/>
              <a:ext cx="1447707" cy="1447707"/>
            </a:xfrm>
            <a:prstGeom prst="ellipse">
              <a:avLst/>
            </a:prstGeom>
            <a:solidFill>
              <a:srgbClr val="ED1C24"/>
            </a:solidFill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Google Shape;315;p8">
              <a:extLst>
                <a:ext uri="{FF2B5EF4-FFF2-40B4-BE49-F238E27FC236}">
                  <a16:creationId xmlns:a16="http://schemas.microsoft.com/office/drawing/2014/main" id="{2B15E620-DA90-1FD4-5BC5-4AE8D2FB030C}"/>
                </a:ext>
              </a:extLst>
            </p:cNvPr>
            <p:cNvCxnSpPr>
              <a:stCxn id="13" idx="4"/>
            </p:cNvCxnSpPr>
            <p:nvPr/>
          </p:nvCxnSpPr>
          <p:spPr>
            <a:xfrm>
              <a:off x="1420359" y="3120629"/>
              <a:ext cx="0" cy="333600"/>
            </a:xfrm>
            <a:prstGeom prst="straightConnector1">
              <a:avLst/>
            </a:prstGeom>
            <a:noFill/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oval" w="sm" len="sm"/>
            </a:ln>
          </p:spPr>
        </p:cxnSp>
      </p:grpSp>
      <p:sp>
        <p:nvSpPr>
          <p:cNvPr id="15" name="Google Shape;324;p8">
            <a:extLst>
              <a:ext uri="{FF2B5EF4-FFF2-40B4-BE49-F238E27FC236}">
                <a16:creationId xmlns:a16="http://schemas.microsoft.com/office/drawing/2014/main" id="{38113A4B-3D09-C1B7-217F-8F1D3ABDD4A0}"/>
              </a:ext>
            </a:extLst>
          </p:cNvPr>
          <p:cNvSpPr txBox="1"/>
          <p:nvPr/>
        </p:nvSpPr>
        <p:spPr>
          <a:xfrm>
            <a:off x="443721" y="4142961"/>
            <a:ext cx="2019555" cy="26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Classification problems</a:t>
            </a:r>
          </a:p>
        </p:txBody>
      </p:sp>
      <p:grpSp>
        <p:nvGrpSpPr>
          <p:cNvPr id="16" name="Google Shape;325;p8">
            <a:extLst>
              <a:ext uri="{FF2B5EF4-FFF2-40B4-BE49-F238E27FC236}">
                <a16:creationId xmlns:a16="http://schemas.microsoft.com/office/drawing/2014/main" id="{BDADE896-C3CF-06C8-AFF6-95D420BE1864}"/>
              </a:ext>
            </a:extLst>
          </p:cNvPr>
          <p:cNvGrpSpPr/>
          <p:nvPr/>
        </p:nvGrpSpPr>
        <p:grpSpPr>
          <a:xfrm>
            <a:off x="928087" y="2711553"/>
            <a:ext cx="993672" cy="1222647"/>
            <a:chOff x="696505" y="1672922"/>
            <a:chExt cx="1447707" cy="1781307"/>
          </a:xfrm>
        </p:grpSpPr>
        <p:sp>
          <p:nvSpPr>
            <p:cNvPr id="17" name="Google Shape;326;p8">
              <a:extLst>
                <a:ext uri="{FF2B5EF4-FFF2-40B4-BE49-F238E27FC236}">
                  <a16:creationId xmlns:a16="http://schemas.microsoft.com/office/drawing/2014/main" id="{A805077E-5186-BC68-080E-5580B6FBA1B4}"/>
                </a:ext>
              </a:extLst>
            </p:cNvPr>
            <p:cNvSpPr/>
            <p:nvPr/>
          </p:nvSpPr>
          <p:spPr>
            <a:xfrm>
              <a:off x="696505" y="1672922"/>
              <a:ext cx="1447707" cy="1447707"/>
            </a:xfrm>
            <a:prstGeom prst="ellipse">
              <a:avLst/>
            </a:prstGeom>
            <a:solidFill>
              <a:srgbClr val="ED1C24"/>
            </a:solidFill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" name="Google Shape;327;p8">
              <a:extLst>
                <a:ext uri="{FF2B5EF4-FFF2-40B4-BE49-F238E27FC236}">
                  <a16:creationId xmlns:a16="http://schemas.microsoft.com/office/drawing/2014/main" id="{2B5EE007-B884-FDA3-48E7-0D30A4B8EAAE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1420359" y="3120629"/>
              <a:ext cx="0" cy="333600"/>
            </a:xfrm>
            <a:prstGeom prst="straightConnector1">
              <a:avLst/>
            </a:prstGeom>
            <a:noFill/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oval" w="sm" len="sm"/>
            </a:ln>
          </p:spPr>
        </p:cxnSp>
      </p:grpSp>
      <p:sp>
        <p:nvSpPr>
          <p:cNvPr id="19" name="Google Shape;312;p8">
            <a:extLst>
              <a:ext uri="{FF2B5EF4-FFF2-40B4-BE49-F238E27FC236}">
                <a16:creationId xmlns:a16="http://schemas.microsoft.com/office/drawing/2014/main" id="{52769FDE-E292-1557-A584-52B09B256FED}"/>
              </a:ext>
            </a:extLst>
          </p:cNvPr>
          <p:cNvSpPr txBox="1"/>
          <p:nvPr/>
        </p:nvSpPr>
        <p:spPr>
          <a:xfrm>
            <a:off x="9547217" y="4142961"/>
            <a:ext cx="2019555" cy="26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Python demo</a:t>
            </a:r>
          </a:p>
        </p:txBody>
      </p:sp>
      <p:grpSp>
        <p:nvGrpSpPr>
          <p:cNvPr id="20" name="Google Shape;313;p8">
            <a:extLst>
              <a:ext uri="{FF2B5EF4-FFF2-40B4-BE49-F238E27FC236}">
                <a16:creationId xmlns:a16="http://schemas.microsoft.com/office/drawing/2014/main" id="{3EAD536D-2392-1891-07A2-98EA6D48710D}"/>
              </a:ext>
            </a:extLst>
          </p:cNvPr>
          <p:cNvGrpSpPr/>
          <p:nvPr/>
        </p:nvGrpSpPr>
        <p:grpSpPr>
          <a:xfrm>
            <a:off x="10060158" y="2711553"/>
            <a:ext cx="993672" cy="1222647"/>
            <a:chOff x="696505" y="1672922"/>
            <a:chExt cx="1447707" cy="1781307"/>
          </a:xfrm>
        </p:grpSpPr>
        <p:sp>
          <p:nvSpPr>
            <p:cNvPr id="21" name="Google Shape;314;p8">
              <a:extLst>
                <a:ext uri="{FF2B5EF4-FFF2-40B4-BE49-F238E27FC236}">
                  <a16:creationId xmlns:a16="http://schemas.microsoft.com/office/drawing/2014/main" id="{344C979D-2644-E172-6D53-E2E8CB863DC2}"/>
                </a:ext>
              </a:extLst>
            </p:cNvPr>
            <p:cNvSpPr/>
            <p:nvPr/>
          </p:nvSpPr>
          <p:spPr>
            <a:xfrm>
              <a:off x="696505" y="1672922"/>
              <a:ext cx="1447707" cy="1447707"/>
            </a:xfrm>
            <a:prstGeom prst="ellipse">
              <a:avLst/>
            </a:prstGeom>
            <a:solidFill>
              <a:srgbClr val="ED1C24"/>
            </a:solidFill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315;p8">
              <a:extLst>
                <a:ext uri="{FF2B5EF4-FFF2-40B4-BE49-F238E27FC236}">
                  <a16:creationId xmlns:a16="http://schemas.microsoft.com/office/drawing/2014/main" id="{57016771-FE2E-32CA-CCEE-2EA6A59AD0FA}"/>
                </a:ext>
              </a:extLst>
            </p:cNvPr>
            <p:cNvCxnSpPr>
              <a:stCxn id="21" idx="4"/>
            </p:cNvCxnSpPr>
            <p:nvPr/>
          </p:nvCxnSpPr>
          <p:spPr>
            <a:xfrm>
              <a:off x="1420359" y="3120629"/>
              <a:ext cx="0" cy="333600"/>
            </a:xfrm>
            <a:prstGeom prst="straightConnector1">
              <a:avLst/>
            </a:prstGeom>
            <a:noFill/>
            <a:ln w="635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oval" w="sm" len="sm"/>
            </a:ln>
          </p:spPr>
        </p:cxn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p1">
            <a:extLst>
              <a:ext uri="{FF2B5EF4-FFF2-40B4-BE49-F238E27FC236}">
                <a16:creationId xmlns:a16="http://schemas.microsoft.com/office/drawing/2014/main" id="{9BA5FFD7-50A1-0279-CFA2-3097AC9DCBC5}"/>
              </a:ext>
            </a:extLst>
          </p:cNvPr>
          <p:cNvSpPr txBox="1"/>
          <p:nvPr/>
        </p:nvSpPr>
        <p:spPr>
          <a:xfrm>
            <a:off x="790358" y="3126775"/>
            <a:ext cx="104463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Interpreting Coefficients of a Logistic 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024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5987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r>
                  <a:rPr lang="en-US" sz="1800"/>
                  <a:t>log⁡(𝑝/(1−𝑝)) = 2.1+0.08𝐴𝑔𝑒</a:t>
                </a:r>
              </a:p>
              <a:p>
                <a:endParaRPr 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598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46609C33-67F6-33AC-0FB5-8997C3568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58880"/>
              </p:ext>
            </p:extLst>
          </p:nvPr>
        </p:nvGraphicFramePr>
        <p:xfrm>
          <a:off x="1630837" y="4227933"/>
          <a:ext cx="315873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367">
                  <a:extLst>
                    <a:ext uri="{9D8B030D-6E8A-4147-A177-3AD203B41FA5}">
                      <a16:colId xmlns:a16="http://schemas.microsoft.com/office/drawing/2014/main" val="2336089774"/>
                    </a:ext>
                  </a:extLst>
                </a:gridCol>
                <a:gridCol w="1579367">
                  <a:extLst>
                    <a:ext uri="{9D8B030D-6E8A-4147-A177-3AD203B41FA5}">
                      <a16:colId xmlns:a16="http://schemas.microsoft.com/office/drawing/2014/main" val="1726248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Churned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5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4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2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989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1009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5987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r>
                  <a:rPr lang="en-US" sz="1800"/>
                  <a:t>log⁡(𝑝/(1−𝑝)) = 2.1+0.08𝐴𝑔𝑒</a:t>
                </a:r>
              </a:p>
              <a:p>
                <a:endParaRPr 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598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0AD51-A787-32B0-F967-121E29657858}"/>
              </a:ext>
            </a:extLst>
          </p:cNvPr>
          <p:cNvCxnSpPr/>
          <p:nvPr/>
        </p:nvCxnSpPr>
        <p:spPr>
          <a:xfrm>
            <a:off x="3752850" y="3681413"/>
            <a:ext cx="0" cy="99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BA11BF-CA14-37E0-9E52-2B2BE10763A4}"/>
              </a:ext>
            </a:extLst>
          </p:cNvPr>
          <p:cNvSpPr txBox="1"/>
          <p:nvPr/>
        </p:nvSpPr>
        <p:spPr>
          <a:xfrm>
            <a:off x="2334868" y="4680001"/>
            <a:ext cx="2835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Changing Age by 1 unit will change the log odds of someone churning by 0.08 units.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912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5987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r>
                  <a:rPr lang="en-US" sz="1800"/>
                  <a:t>log⁡(𝑝/(1−𝑝)) = 2.1+</a:t>
                </a:r>
                <a:r>
                  <a:rPr lang="en-US" sz="1800" b="1"/>
                  <a:t>0.08</a:t>
                </a:r>
                <a:r>
                  <a:rPr lang="en-US" sz="1800"/>
                  <a:t>𝐴𝑔𝑒</a:t>
                </a:r>
              </a:p>
              <a:p>
                <a:endParaRPr 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598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0AD51-A787-32B0-F967-121E29657858}"/>
              </a:ext>
            </a:extLst>
          </p:cNvPr>
          <p:cNvCxnSpPr/>
          <p:nvPr/>
        </p:nvCxnSpPr>
        <p:spPr>
          <a:xfrm>
            <a:off x="3752850" y="3681413"/>
            <a:ext cx="0" cy="99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BA11BF-CA14-37E0-9E52-2B2BE10763A4}"/>
              </a:ext>
            </a:extLst>
          </p:cNvPr>
          <p:cNvSpPr txBox="1"/>
          <p:nvPr/>
        </p:nvSpPr>
        <p:spPr>
          <a:xfrm>
            <a:off x="2334868" y="4680001"/>
            <a:ext cx="2835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+mj-lt"/>
              </a:rPr>
              <a:t>Changing Age by 1 unit will change the log odds of someone churning by 0.08 units.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479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r>
                  <a:rPr lang="en-US" sz="1800"/>
                  <a:t>log⁡(𝑝/(1−𝑝)) = 2.1+</a:t>
                </a:r>
                <a:r>
                  <a:rPr lang="en-US" sz="1800" b="1"/>
                  <a:t>0.08 * 20</a:t>
                </a:r>
                <a:endParaRPr lang="en-US" sz="1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blipFill>
                <a:blip r:embed="rId4"/>
                <a:stretch>
                  <a:fillRect b="-10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19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r>
                  <a:rPr lang="en-US" sz="1800"/>
                  <a:t>log(𝑝/(1−𝑝)) = 2.1 + 1.6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blipFill>
                <a:blip r:embed="rId4"/>
                <a:stretch>
                  <a:fillRect b="-10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85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r>
                  <a:rPr lang="en-US" sz="1800"/>
                  <a:t>log⁡(𝑝/(1−𝑝)) = 3.7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blipFill>
                <a:blip r:embed="rId4"/>
                <a:stretch>
                  <a:fillRect b="-10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2712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r>
                  <a:rPr lang="en-US" sz="1800"/>
                  <a:t>log⁡(𝑝/(1−𝑝)) =</a:t>
                </a:r>
                <a:r>
                  <a:rPr lang="en-US" sz="180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3.7</m:t>
                        </m:r>
                      </m:sup>
                    </m:sSup>
                  </m:oMath>
                </a14:m>
                <a:endParaRPr lang="en-US" sz="180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blipFill>
                <a:blip r:embed="rId4"/>
                <a:stretch>
                  <a:fillRect b="-10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340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r>
                  <a:rPr lang="en-US" sz="1800"/>
                  <a:t>log⁡(𝑝/(1−𝑝))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2.71</m:t>
                        </m:r>
                      </m:e>
                      <m:sup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3.7</m:t>
                        </m:r>
                      </m:sup>
                    </m:sSup>
                  </m:oMath>
                </a14:m>
                <a:endParaRPr lang="en-US" sz="180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blipFill>
                <a:blip r:embed="rId4"/>
                <a:stretch>
                  <a:fillRect b="-10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213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r>
                  <a:rPr lang="en-US" sz="1800"/>
                  <a:t>log⁡(𝑝/(1−𝑝)) =</a:t>
                </a:r>
                <a14:m>
                  <m:oMath xmlns:m="http://schemas.openxmlformats.org/officeDocument/2006/math">
                    <m:r>
                      <a:rPr lang="en-IN" sz="1800" b="0" i="0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39.99</m:t>
                    </m:r>
                  </m:oMath>
                </a14:m>
                <a:endParaRPr lang="en-US" sz="180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blipFill>
                <a:blip r:embed="rId4"/>
                <a:stretch>
                  <a:fillRect b="-10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41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p1">
            <a:extLst>
              <a:ext uri="{FF2B5EF4-FFF2-40B4-BE49-F238E27FC236}">
                <a16:creationId xmlns:a16="http://schemas.microsoft.com/office/drawing/2014/main" id="{9BA5FFD7-50A1-0279-CFA2-3097AC9DCBC5}"/>
              </a:ext>
            </a:extLst>
          </p:cNvPr>
          <p:cNvSpPr txBox="1"/>
          <p:nvPr/>
        </p:nvSpPr>
        <p:spPr>
          <a:xfrm>
            <a:off x="790358" y="3126775"/>
            <a:ext cx="1044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Classification Problems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811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Interpreting Logistic Regression Coefficients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6;g1257cc91974_0_191">
            <a:extLst>
              <a:ext uri="{FF2B5EF4-FFF2-40B4-BE49-F238E27FC236}">
                <a16:creationId xmlns:a16="http://schemas.microsoft.com/office/drawing/2014/main" id="{C1694ABF-29FA-0F0C-B8B7-5A4D8208B4CC}"/>
              </a:ext>
            </a:extLst>
          </p:cNvPr>
          <p:cNvSpPr txBox="1"/>
          <p:nvPr/>
        </p:nvSpPr>
        <p:spPr>
          <a:xfrm>
            <a:off x="1212850" y="1376363"/>
            <a:ext cx="4914508" cy="615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1800" b="1">
                <a:solidFill>
                  <a:schemeClr val="tx1"/>
                </a:solidFill>
                <a:ea typeface="Roboto"/>
                <a:cs typeface="Roboto"/>
                <a:sym typeface="Roboto"/>
              </a:rPr>
              <a:t>Predicting churn based on a person’s 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/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144000" tIns="1440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800" b="0" i="1">
                  <a:latin typeface="Cambria Math" panose="02040503050406030204" pitchFamily="18" charset="0"/>
                </a:endParaRPr>
              </a:p>
              <a:p>
                <a:endParaRPr lang="en-IN" sz="1800" b="0" i="1">
                  <a:latin typeface="Cambria Math" panose="02040503050406030204" pitchFamily="18" charset="0"/>
                </a:endParaRPr>
              </a:p>
              <a:p>
                <a:pPr lvl="0">
                  <a:buClrTx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=0.97</m:t>
                      </m:r>
                    </m:oMath>
                  </m:oMathPara>
                </a14:m>
                <a:endParaRPr lang="en-US" sz="180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949E1-BBF9-D952-C6C4-5E955A5C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37" y="2310533"/>
                <a:ext cx="3158735" cy="1321754"/>
              </a:xfrm>
              <a:prstGeom prst="rect">
                <a:avLst/>
              </a:prstGeom>
              <a:blipFill>
                <a:blip r:embed="rId4"/>
                <a:stretch>
                  <a:fillRect b="-4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E27209B-8260-428F-808C-C63BB8F7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50" y="1991886"/>
            <a:ext cx="2880000" cy="28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8368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Class Exercise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Google Shape;156;g1257cc91974_0_191"/>
              <p:cNvSpPr txBox="1"/>
              <p:nvPr/>
            </p:nvSpPr>
            <p:spPr>
              <a:xfrm>
                <a:off x="480767" y="1798891"/>
                <a:ext cx="6900421" cy="3260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Imagine you were trying to model the propensity of customers to churn, and you were able to build the following logistic regression model:</a:t>
                </a:r>
              </a:p>
              <a:p>
                <a:pPr marL="0" marR="0" lvl="0" indent="0" algn="l" defTabSz="914400" rtl="0" eaLnBrk="1" fontAlgn="auto" latinLnBrk="0" hangingPunct="1"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  <m:f>
                            <m:f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=1.95−2.5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𝐴𝑔𝑒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+1.68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𝐼𝑛𝑐𝑜𝑚𝑒</m:t>
                          </m:r>
                        </m:fName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Can we conclude that as age increases, the propensity for a customer to churn decreases, keeping all else constant?</a:t>
                </a:r>
              </a:p>
              <a:p>
                <a:pPr marL="228600" marR="0" lvl="0" indent="-228600" algn="l" defTabSz="914400" rtl="0" eaLnBrk="1" fontAlgn="auto" latinLnBrk="0" hangingPunct="1"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What would be the churn probability for a person aged 25 with an income of 15000?</a:t>
                </a:r>
              </a:p>
            </p:txBody>
          </p:sp>
        </mc:Choice>
        <mc:Fallback xmlns="">
          <p:sp>
            <p:nvSpPr>
              <p:cNvPr id="156" name="Google Shape;156;g1257cc91974_0_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798891"/>
                <a:ext cx="6900421" cy="3260221"/>
              </a:xfrm>
              <a:prstGeom prst="rect">
                <a:avLst/>
              </a:prstGeom>
              <a:blipFill>
                <a:blip r:embed="rId4"/>
                <a:stretch>
                  <a:fillRect l="-6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DFEEA9A-2C86-DB95-CA87-A243B3440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259" y="1509948"/>
            <a:ext cx="3600000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820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Class Exercise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Google Shape;156;g1257cc91974_0_191"/>
              <p:cNvSpPr txBox="1"/>
              <p:nvPr/>
            </p:nvSpPr>
            <p:spPr>
              <a:xfrm>
                <a:off x="480767" y="1279133"/>
                <a:ext cx="6900421" cy="429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Imagine you were trying to model the propensity of customers to churn, and you were able to build the following logistic regression model:</a:t>
                </a:r>
              </a:p>
              <a:p>
                <a:pPr marL="0" marR="0" lvl="0" indent="0" algn="l" defTabSz="914400" rtl="0" eaLnBrk="1" fontAlgn="auto" latinLnBrk="0" hangingPunct="1"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den>
                          </m:f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=0.0001−0.005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𝐴𝑔𝑒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+0.008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𝐼𝑛𝑐𝑜𝑚𝑒</m:t>
                          </m:r>
                        </m:fName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Can we conclude that as age increases, the propensity for a customer to churn decreases, keeping all else constant? (Yes, negative sign on the coefficient of Age.)</a:t>
                </a:r>
              </a:p>
              <a:p>
                <a:pPr marL="228600" marR="0" lvl="0" indent="-228600" algn="l" defTabSz="914400" rtl="0" eaLnBrk="1" fontAlgn="auto" latinLnBrk="0" hangingPunct="1"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What would be the probability of churn for a person with age 25 and income 150?(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1+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</m:t>
                        </m:r>
                      </m:den>
                    </m:f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where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E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  <m:sup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0.0001−0.005∗25+0.008∗150</m:t>
                        </m:r>
                      </m:sup>
                    </m:sSup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=0.75) 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6" name="Google Shape;156;g1257cc91974_0_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279133"/>
                <a:ext cx="6900421" cy="4299737"/>
              </a:xfrm>
              <a:prstGeom prst="rect">
                <a:avLst/>
              </a:prstGeom>
              <a:blipFill>
                <a:blip r:embed="rId4"/>
                <a:stretch>
                  <a:fillRect l="-795" r="-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DFEEA9A-2C86-DB95-CA87-A243B3440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259" y="1509948"/>
            <a:ext cx="3600000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4344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p1">
            <a:extLst>
              <a:ext uri="{FF2B5EF4-FFF2-40B4-BE49-F238E27FC236}">
                <a16:creationId xmlns:a16="http://schemas.microsoft.com/office/drawing/2014/main" id="{9BA5FFD7-50A1-0279-CFA2-3097AC9DCBC5}"/>
              </a:ext>
            </a:extLst>
          </p:cNvPr>
          <p:cNvSpPr txBox="1"/>
          <p:nvPr/>
        </p:nvSpPr>
        <p:spPr>
          <a:xfrm>
            <a:off x="790358" y="3126775"/>
            <a:ext cx="104463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Finding Out the Optimal Coefficients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900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Estimating Coefficients of Logistic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A2AF331-46FE-E1FC-C229-EDD4295AA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89945"/>
              </p:ext>
            </p:extLst>
          </p:nvPr>
        </p:nvGraphicFramePr>
        <p:xfrm>
          <a:off x="1148327" y="1376363"/>
          <a:ext cx="384934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115">
                  <a:extLst>
                    <a:ext uri="{9D8B030D-6E8A-4147-A177-3AD203B41FA5}">
                      <a16:colId xmlns:a16="http://schemas.microsoft.com/office/drawing/2014/main" val="2336089774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726248658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60799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err="1"/>
                        <a:t>Good_Bad</a:t>
                      </a:r>
                      <a:r>
                        <a:rPr lang="en-IN" sz="1800"/>
                        <a:t> (Good =1)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Prediction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5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4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2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9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0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17556-3BB4-7657-A484-AD776C307D35}"/>
                  </a:ext>
                </a:extLst>
              </p:cNvPr>
              <p:cNvSpPr txBox="1"/>
              <p:nvPr/>
            </p:nvSpPr>
            <p:spPr>
              <a:xfrm>
                <a:off x="5655380" y="1376363"/>
                <a:ext cx="3262377" cy="1481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log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  <m:r>
                      <a: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0+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𝐴𝑔𝑒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800" i="1" kern="1200">
                  <a:solidFill>
                    <a:prstClr val="black"/>
                  </a:solidFill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</m:acc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𝐴𝑔𝑒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𝐴𝑔𝑒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IN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17556-3BB4-7657-A484-AD776C307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380" y="1376363"/>
                <a:ext cx="3262377" cy="1481594"/>
              </a:xfrm>
              <a:prstGeom prst="rect">
                <a:avLst/>
              </a:prstGeom>
              <a:blipFill>
                <a:blip r:embed="rId4"/>
                <a:stretch>
                  <a:fillRect l="-1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2FE2D-3555-1527-C406-D268EBCBC17E}"/>
                  </a:ext>
                </a:extLst>
              </p:cNvPr>
              <p:cNvSpPr txBox="1"/>
              <p:nvPr/>
            </p:nvSpPr>
            <p:spPr>
              <a:xfrm>
                <a:off x="1441810" y="4771447"/>
                <a:ext cx="3262377" cy="923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IN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=1.7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2FE2D-3555-1527-C406-D268EBCB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10" y="4771447"/>
                <a:ext cx="3262377" cy="923299"/>
              </a:xfrm>
              <a:prstGeom prst="rect">
                <a:avLst/>
              </a:prstGeom>
              <a:blipFill>
                <a:blip r:embed="rId5"/>
                <a:stretch>
                  <a:fillRect b="-4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C52A27-10AC-9E3B-C033-0FE072B67A93}"/>
                  </a:ext>
                </a:extLst>
              </p:cNvPr>
              <p:cNvSpPr/>
              <p:nvPr/>
            </p:nvSpPr>
            <p:spPr>
              <a:xfrm>
                <a:off x="5386060" y="4706767"/>
                <a:ext cx="2101755" cy="10526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IN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  <m:r>
                                <a:rPr lang="en-IN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1.7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</m:sup>
                          </m:sSup>
                        </m:num>
                        <m:den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  <m:r>
                                <a:rPr lang="en-IN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1.7</m:t>
                              </m:r>
                              <m:r>
                                <a:rPr lang="en-IN" sz="1800" i="1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1800"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C52A27-10AC-9E3B-C033-0FE072B67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060" y="4706767"/>
                <a:ext cx="2101755" cy="1052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278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Estimating Coefficients of Logistic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A2AF331-46FE-E1FC-C229-EDD4295AAB73}"/>
              </a:ext>
            </a:extLst>
          </p:cNvPr>
          <p:cNvGraphicFramePr>
            <a:graphicFrameLocks noGrp="1"/>
          </p:cNvGraphicFramePr>
          <p:nvPr/>
        </p:nvGraphicFramePr>
        <p:xfrm>
          <a:off x="1148327" y="1376363"/>
          <a:ext cx="384934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115">
                  <a:extLst>
                    <a:ext uri="{9D8B030D-6E8A-4147-A177-3AD203B41FA5}">
                      <a16:colId xmlns:a16="http://schemas.microsoft.com/office/drawing/2014/main" val="2336089774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726248658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60799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err="1"/>
                        <a:t>Good_Bad</a:t>
                      </a:r>
                      <a:r>
                        <a:rPr lang="en-IN" sz="1800"/>
                        <a:t> (Good =1)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Prediction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5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4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2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9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0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17556-3BB4-7657-A484-AD776C307D35}"/>
                  </a:ext>
                </a:extLst>
              </p:cNvPr>
              <p:cNvSpPr txBox="1"/>
              <p:nvPr/>
            </p:nvSpPr>
            <p:spPr>
              <a:xfrm>
                <a:off x="5655380" y="1376363"/>
                <a:ext cx="3262377" cy="1481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log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  <m:r>
                      <a: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0+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𝐴𝑔𝑒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800" i="1" kern="1200">
                  <a:solidFill>
                    <a:prstClr val="black"/>
                  </a:solidFill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</m:acc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𝐴𝑔𝑒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𝐴𝑔𝑒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IN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17556-3BB4-7657-A484-AD776C307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380" y="1376363"/>
                <a:ext cx="3262377" cy="1481594"/>
              </a:xfrm>
              <a:prstGeom prst="rect">
                <a:avLst/>
              </a:prstGeom>
              <a:blipFill>
                <a:blip r:embed="rId4"/>
                <a:stretch>
                  <a:fillRect l="-1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2FE2D-3555-1527-C406-D268EBCBC17E}"/>
                  </a:ext>
                </a:extLst>
              </p:cNvPr>
              <p:cNvSpPr txBox="1"/>
              <p:nvPr/>
            </p:nvSpPr>
            <p:spPr>
              <a:xfrm>
                <a:off x="1441810" y="4771447"/>
                <a:ext cx="3262377" cy="923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IN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=1.7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2FE2D-3555-1527-C406-D268EBCB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10" y="4771447"/>
                <a:ext cx="3262377" cy="923299"/>
              </a:xfrm>
              <a:prstGeom prst="rect">
                <a:avLst/>
              </a:prstGeom>
              <a:blipFill>
                <a:blip r:embed="rId5"/>
                <a:stretch>
                  <a:fillRect b="-4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76EA1C9-A61A-C1F3-CEC2-8327E725B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544462"/>
              </p:ext>
            </p:extLst>
          </p:nvPr>
        </p:nvGraphicFramePr>
        <p:xfrm>
          <a:off x="5457948" y="3217228"/>
          <a:ext cx="384934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115">
                  <a:extLst>
                    <a:ext uri="{9D8B030D-6E8A-4147-A177-3AD203B41FA5}">
                      <a16:colId xmlns:a16="http://schemas.microsoft.com/office/drawing/2014/main" val="2336089774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726248658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60799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err="1"/>
                        <a:t>Good_Bad</a:t>
                      </a:r>
                      <a:r>
                        <a:rPr lang="en-IN" sz="1800"/>
                        <a:t> (Good =1)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Prediction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5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4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2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9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chemeClr val="accent1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0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D6F04-AE06-9015-BF99-5675246D31F3}"/>
                  </a:ext>
                </a:extLst>
              </p:cNvPr>
              <p:cNvSpPr txBox="1"/>
              <p:nvPr/>
            </p:nvSpPr>
            <p:spPr>
              <a:xfrm>
                <a:off x="8698194" y="4373558"/>
                <a:ext cx="3262377" cy="923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IN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=2.2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D6F04-AE06-9015-BF99-5675246D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194" y="4373558"/>
                <a:ext cx="3262377" cy="923299"/>
              </a:xfrm>
              <a:prstGeom prst="rect">
                <a:avLst/>
              </a:prstGeom>
              <a:blipFill>
                <a:blip r:embed="rId6"/>
                <a:stretch>
                  <a:fillRect b="-4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09118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Estimating Coefficients of Logistic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A2AF331-46FE-E1FC-C229-EDD4295AAB73}"/>
              </a:ext>
            </a:extLst>
          </p:cNvPr>
          <p:cNvGraphicFramePr>
            <a:graphicFrameLocks noGrp="1"/>
          </p:cNvGraphicFramePr>
          <p:nvPr/>
        </p:nvGraphicFramePr>
        <p:xfrm>
          <a:off x="1148327" y="1376363"/>
          <a:ext cx="384934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115">
                  <a:extLst>
                    <a:ext uri="{9D8B030D-6E8A-4147-A177-3AD203B41FA5}">
                      <a16:colId xmlns:a16="http://schemas.microsoft.com/office/drawing/2014/main" val="2336089774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726248658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60799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err="1"/>
                        <a:t>Good_Bad</a:t>
                      </a:r>
                      <a:r>
                        <a:rPr lang="en-IN" sz="1800"/>
                        <a:t> (Good =1)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Prediction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5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4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2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9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0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17556-3BB4-7657-A484-AD776C307D35}"/>
                  </a:ext>
                </a:extLst>
              </p:cNvPr>
              <p:cNvSpPr txBox="1"/>
              <p:nvPr/>
            </p:nvSpPr>
            <p:spPr>
              <a:xfrm>
                <a:off x="5655380" y="1376363"/>
                <a:ext cx="3262377" cy="1481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log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  <m:r>
                      <a: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0+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𝐴𝑔𝑒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800" i="1" kern="1200">
                  <a:solidFill>
                    <a:prstClr val="black"/>
                  </a:solidFill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</m:acc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𝐴𝑔𝑒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𝐴𝑔𝑒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IN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17556-3BB4-7657-A484-AD776C307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380" y="1376363"/>
                <a:ext cx="3262377" cy="1481594"/>
              </a:xfrm>
              <a:prstGeom prst="rect">
                <a:avLst/>
              </a:prstGeom>
              <a:blipFill>
                <a:blip r:embed="rId4"/>
                <a:stretch>
                  <a:fillRect l="-1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2FE2D-3555-1527-C406-D268EBCBC17E}"/>
                  </a:ext>
                </a:extLst>
              </p:cNvPr>
              <p:cNvSpPr txBox="1"/>
              <p:nvPr/>
            </p:nvSpPr>
            <p:spPr>
              <a:xfrm>
                <a:off x="1441810" y="4771447"/>
                <a:ext cx="3262377" cy="923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IN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=1.7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2FE2D-3555-1527-C406-D268EBCB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10" y="4771447"/>
                <a:ext cx="3262377" cy="923299"/>
              </a:xfrm>
              <a:prstGeom prst="rect">
                <a:avLst/>
              </a:prstGeom>
              <a:blipFill>
                <a:blip r:embed="rId5"/>
                <a:stretch>
                  <a:fillRect b="-4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76EA1C9-A61A-C1F3-CEC2-8327E725B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44648"/>
              </p:ext>
            </p:extLst>
          </p:nvPr>
        </p:nvGraphicFramePr>
        <p:xfrm>
          <a:off x="5457948" y="3217228"/>
          <a:ext cx="384934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115">
                  <a:extLst>
                    <a:ext uri="{9D8B030D-6E8A-4147-A177-3AD203B41FA5}">
                      <a16:colId xmlns:a16="http://schemas.microsoft.com/office/drawing/2014/main" val="2336089774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726248658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60799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err="1"/>
                        <a:t>Good_Bad</a:t>
                      </a:r>
                      <a:r>
                        <a:rPr lang="en-IN" sz="1800"/>
                        <a:t> (Good =1)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Prediction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5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0.70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4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2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9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chemeClr val="accent1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accent1"/>
                          </a:solidFill>
                        </a:rPr>
                        <a:t>0.70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0.40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0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D6F04-AE06-9015-BF99-5675246D31F3}"/>
                  </a:ext>
                </a:extLst>
              </p:cNvPr>
              <p:cNvSpPr txBox="1"/>
              <p:nvPr/>
            </p:nvSpPr>
            <p:spPr>
              <a:xfrm>
                <a:off x="8698194" y="4373558"/>
                <a:ext cx="3262377" cy="923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IN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=2.2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D6F04-AE06-9015-BF99-5675246D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194" y="4373558"/>
                <a:ext cx="3262377" cy="923299"/>
              </a:xfrm>
              <a:prstGeom prst="rect">
                <a:avLst/>
              </a:prstGeom>
              <a:blipFill>
                <a:blip r:embed="rId6"/>
                <a:stretch>
                  <a:fillRect b="-4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094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Estimating Coefficients of Logistic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A2AF331-46FE-E1FC-C229-EDD4295AAB73}"/>
              </a:ext>
            </a:extLst>
          </p:cNvPr>
          <p:cNvGraphicFramePr>
            <a:graphicFrameLocks noGrp="1"/>
          </p:cNvGraphicFramePr>
          <p:nvPr/>
        </p:nvGraphicFramePr>
        <p:xfrm>
          <a:off x="1148327" y="1376363"/>
          <a:ext cx="384934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115">
                  <a:extLst>
                    <a:ext uri="{9D8B030D-6E8A-4147-A177-3AD203B41FA5}">
                      <a16:colId xmlns:a16="http://schemas.microsoft.com/office/drawing/2014/main" val="2336089774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726248658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60799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err="1"/>
                        <a:t>Good_Bad</a:t>
                      </a:r>
                      <a:r>
                        <a:rPr lang="en-IN" sz="1800"/>
                        <a:t> (Good =1)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Prediction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5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4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2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9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0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17556-3BB4-7657-A484-AD776C307D35}"/>
                  </a:ext>
                </a:extLst>
              </p:cNvPr>
              <p:cNvSpPr txBox="1"/>
              <p:nvPr/>
            </p:nvSpPr>
            <p:spPr>
              <a:xfrm>
                <a:off x="5655380" y="1376363"/>
                <a:ext cx="3262377" cy="1481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log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num>
                      <m:den>
                        <m:r>
                          <a:rPr kumimoji="0" lang="en-I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I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</m:acc>
                      </m:den>
                    </m:f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  <m:r>
                      <a: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0+</m:t>
                    </m:r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  <m:r>
                      <a:rPr kumimoji="0" lang="en-I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𝐴𝑔𝑒</m:t>
                    </m:r>
                  </m:oMath>
                </a14:m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IN" sz="1800" i="1" kern="1200">
                  <a:solidFill>
                    <a:prstClr val="black"/>
                  </a:solidFill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I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e>
                      </m:acc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𝐴𝑔𝑒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0+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β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I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𝐴𝑔𝑒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IN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517556-3BB4-7657-A484-AD776C307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380" y="1376363"/>
                <a:ext cx="3262377" cy="1481594"/>
              </a:xfrm>
              <a:prstGeom prst="rect">
                <a:avLst/>
              </a:prstGeom>
              <a:blipFill>
                <a:blip r:embed="rId4"/>
                <a:stretch>
                  <a:fillRect l="-1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2FE2D-3555-1527-C406-D268EBCBC17E}"/>
                  </a:ext>
                </a:extLst>
              </p:cNvPr>
              <p:cNvSpPr txBox="1"/>
              <p:nvPr/>
            </p:nvSpPr>
            <p:spPr>
              <a:xfrm>
                <a:off x="1441810" y="4771447"/>
                <a:ext cx="3262377" cy="923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IN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=1.7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2FE2D-3555-1527-C406-D268EBCB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10" y="4771447"/>
                <a:ext cx="3262377" cy="923299"/>
              </a:xfrm>
              <a:prstGeom prst="rect">
                <a:avLst/>
              </a:prstGeom>
              <a:blipFill>
                <a:blip r:embed="rId5"/>
                <a:stretch>
                  <a:fillRect b="-4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776EA1C9-A61A-C1F3-CEC2-8327E725B309}"/>
              </a:ext>
            </a:extLst>
          </p:cNvPr>
          <p:cNvGraphicFramePr>
            <a:graphicFrameLocks noGrp="1"/>
          </p:cNvGraphicFramePr>
          <p:nvPr/>
        </p:nvGraphicFramePr>
        <p:xfrm>
          <a:off x="5457948" y="3217228"/>
          <a:ext cx="384934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115">
                  <a:extLst>
                    <a:ext uri="{9D8B030D-6E8A-4147-A177-3AD203B41FA5}">
                      <a16:colId xmlns:a16="http://schemas.microsoft.com/office/drawing/2014/main" val="2336089774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726248658"/>
                    </a:ext>
                  </a:extLst>
                </a:gridCol>
                <a:gridCol w="1283115">
                  <a:extLst>
                    <a:ext uri="{9D8B030D-6E8A-4147-A177-3AD203B41FA5}">
                      <a16:colId xmlns:a16="http://schemas.microsoft.com/office/drawing/2014/main" val="160799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err="1"/>
                        <a:t>Good_Bad</a:t>
                      </a:r>
                      <a:r>
                        <a:rPr lang="en-IN" sz="1800"/>
                        <a:t> (Good =1)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Prediction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35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0.70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94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2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9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2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chemeClr val="accent1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accent1"/>
                          </a:solidFill>
                        </a:rPr>
                        <a:t>0.70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7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8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0.40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70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D6F04-AE06-9015-BF99-5675246D31F3}"/>
                  </a:ext>
                </a:extLst>
              </p:cNvPr>
              <p:cNvSpPr txBox="1"/>
              <p:nvPr/>
            </p:nvSpPr>
            <p:spPr>
              <a:xfrm>
                <a:off x="8698194" y="4373558"/>
                <a:ext cx="3262377" cy="923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IN" sz="2400" b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=2.2</m:t>
                      </m:r>
                    </m:oMath>
                  </m:oMathPara>
                </a14:m>
                <a:endParaRPr lang="en-IN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D6F04-AE06-9015-BF99-5675246D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194" y="4373558"/>
                <a:ext cx="3262377" cy="923299"/>
              </a:xfrm>
              <a:prstGeom prst="rect">
                <a:avLst/>
              </a:prstGeom>
              <a:blipFill>
                <a:blip r:embed="rId6"/>
                <a:stretch>
                  <a:fillRect b="-4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42032D-6B5A-AD21-2FBC-FBE30F23470B}"/>
                  </a:ext>
                </a:extLst>
              </p:cNvPr>
              <p:cNvSpPr/>
              <p:nvPr/>
            </p:nvSpPr>
            <p:spPr>
              <a:xfrm>
                <a:off x="1148327" y="5886371"/>
                <a:ext cx="3849345" cy="5668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latin typeface="+mj-lt"/>
                  </a:rPr>
                  <a:t>Clearly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IN" sz="18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1800" b="0" i="0" smtClean="0"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sz="1800" b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1800" b="0" i="0" smtClean="0">
                        <a:latin typeface="Cambria Math" panose="02040503050406030204" pitchFamily="18" charset="0"/>
                      </a:rPr>
                      <m:t>.7</m:t>
                    </m:r>
                  </m:oMath>
                </a14:m>
                <a:r>
                  <a:rPr lang="en-IN" sz="1800">
                    <a:latin typeface="+mj-lt"/>
                  </a:rPr>
                  <a:t> is a better choice</a:t>
                </a:r>
                <a:endParaRPr lang="en-IN" sz="1800" b="0"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42032D-6B5A-AD21-2FBC-FBE30F234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27" y="5886371"/>
                <a:ext cx="3849345" cy="566817"/>
              </a:xfrm>
              <a:prstGeom prst="rect">
                <a:avLst/>
              </a:prstGeom>
              <a:blipFill>
                <a:blip r:embed="rId7"/>
                <a:stretch>
                  <a:fillRect t="-9278" b="-2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3450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Estimating Coefficients of Logistic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97147-7C38-6BF5-AE5D-640B6BB35805}"/>
              </a:ext>
            </a:extLst>
          </p:cNvPr>
          <p:cNvSpPr txBox="1"/>
          <p:nvPr/>
        </p:nvSpPr>
        <p:spPr>
          <a:xfrm>
            <a:off x="1200150" y="2090187"/>
            <a:ext cx="6498276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285750" marR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One would like to choose the model coefficients so that the model gives a high score to events and a low score to non-events.</a:t>
            </a:r>
          </a:p>
          <a:p>
            <a:pPr marL="285750" marR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But how will we measure a model’s ability to assign a high score to events and a low to non-events? Cost Function. See the excel sheet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logistic_cost.xlsx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311A23B-B71C-C286-0055-DFFC52E3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88" y="1745539"/>
            <a:ext cx="3240000" cy="32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410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546502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Classification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257cc91974_0_191"/>
          <p:cNvSpPr txBox="1"/>
          <p:nvPr/>
        </p:nvSpPr>
        <p:spPr>
          <a:xfrm>
            <a:off x="480767" y="1597559"/>
            <a:ext cx="644793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Predict if a machine will fail in the next 14 days.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9AFC06-CD4A-57C0-37B0-28E3846A9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7" t="1610" r="55246" b="1610"/>
          <a:stretch/>
        </p:blipFill>
        <p:spPr>
          <a:xfrm>
            <a:off x="8198433" y="0"/>
            <a:ext cx="3993567" cy="6858000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E298ACE4-E048-2BEA-A7B6-282EBF6B9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227040"/>
              </p:ext>
            </p:extLst>
          </p:nvPr>
        </p:nvGraphicFramePr>
        <p:xfrm>
          <a:off x="480767" y="3008574"/>
          <a:ext cx="7381188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297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845297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  <a:gridCol w="1845297">
                  <a:extLst>
                    <a:ext uri="{9D8B030D-6E8A-4147-A177-3AD203B41FA5}">
                      <a16:colId xmlns:a16="http://schemas.microsoft.com/office/drawing/2014/main" val="1084731741"/>
                    </a:ext>
                  </a:extLst>
                </a:gridCol>
                <a:gridCol w="1845297">
                  <a:extLst>
                    <a:ext uri="{9D8B030D-6E8A-4147-A177-3AD203B41FA5}">
                      <a16:colId xmlns:a16="http://schemas.microsoft.com/office/drawing/2014/main" val="1937323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VibrationX_14day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VibrationY_14day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/>
                        <a:t>VibrationZ_14day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Failed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4289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Classification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257cc91974_0_191"/>
          <p:cNvSpPr txBox="1"/>
          <p:nvPr/>
        </p:nvSpPr>
        <p:spPr>
          <a:xfrm>
            <a:off x="480767" y="1597559"/>
            <a:ext cx="1146299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HR department of a company wants to understand which employees are at risk of resigning.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E298ACE4-E048-2BEA-A7B6-282EBF6B9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549983"/>
              </p:ext>
            </p:extLst>
          </p:nvPr>
        </p:nvGraphicFramePr>
        <p:xfrm>
          <a:off x="480767" y="3262865"/>
          <a:ext cx="5615232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808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403808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  <a:gridCol w="1403808">
                  <a:extLst>
                    <a:ext uri="{9D8B030D-6E8A-4147-A177-3AD203B41FA5}">
                      <a16:colId xmlns:a16="http://schemas.microsoft.com/office/drawing/2014/main" val="1084731741"/>
                    </a:ext>
                  </a:extLst>
                </a:gridCol>
                <a:gridCol w="1403808">
                  <a:extLst>
                    <a:ext uri="{9D8B030D-6E8A-4147-A177-3AD203B41FA5}">
                      <a16:colId xmlns:a16="http://schemas.microsoft.com/office/drawing/2014/main" val="1937323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# promotions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Current salary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Market Salary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Resigned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...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C0D9C9A-ACA1-233D-E19B-54DDDE7D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245" y="2394232"/>
            <a:ext cx="5369126" cy="2783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50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Classification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257cc91974_0_191"/>
          <p:cNvSpPr txBox="1"/>
          <p:nvPr/>
        </p:nvSpPr>
        <p:spPr>
          <a:xfrm>
            <a:off x="480767" y="1597559"/>
            <a:ext cx="1146299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Can we predict which patients are at risk of re-admission?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E298ACE4-E048-2BEA-A7B6-282EBF6B9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23572"/>
              </p:ext>
            </p:extLst>
          </p:nvPr>
        </p:nvGraphicFramePr>
        <p:xfrm>
          <a:off x="480767" y="3262865"/>
          <a:ext cx="5615232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808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403808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  <a:gridCol w="1403808">
                  <a:extLst>
                    <a:ext uri="{9D8B030D-6E8A-4147-A177-3AD203B41FA5}">
                      <a16:colId xmlns:a16="http://schemas.microsoft.com/office/drawing/2014/main" val="1084731741"/>
                    </a:ext>
                  </a:extLst>
                </a:gridCol>
                <a:gridCol w="1403808">
                  <a:extLst>
                    <a:ext uri="{9D8B030D-6E8A-4147-A177-3AD203B41FA5}">
                      <a16:colId xmlns:a16="http://schemas.microsoft.com/office/drawing/2014/main" val="1937323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Patient ID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Age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Gender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….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Patient ID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874759B-CF1E-A283-9F16-36408F4BF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105" y="2345924"/>
            <a:ext cx="4374128" cy="28803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8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Classification Problems: Class Exercise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257cc91974_0_191"/>
          <p:cNvSpPr txBox="1"/>
          <p:nvPr/>
        </p:nvSpPr>
        <p:spPr>
          <a:xfrm>
            <a:off x="480767" y="1600867"/>
            <a:ext cx="6900421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Take five minutes and discuss two scenarios in which the prediction problem is a classification problem. Also, discuss what kind of data you will need to collect.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DFEEA9A-2C86-DB95-CA87-A243B344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259" y="1509948"/>
            <a:ext cx="3600000" cy="3600000"/>
          </a:xfrm>
          <a:prstGeom prst="rect">
            <a:avLst/>
          </a:prstGeom>
        </p:spPr>
      </p:pic>
      <p:sp>
        <p:nvSpPr>
          <p:cNvPr id="7" name="Google Shape;156;g1257cc91974_0_191">
            <a:extLst>
              <a:ext uri="{FF2B5EF4-FFF2-40B4-BE49-F238E27FC236}">
                <a16:creationId xmlns:a16="http://schemas.microsoft.com/office/drawing/2014/main" id="{2857ABD6-03BF-A4F5-7947-B0EEBE75BA1D}"/>
              </a:ext>
            </a:extLst>
          </p:cNvPr>
          <p:cNvSpPr txBox="1"/>
          <p:nvPr/>
        </p:nvSpPr>
        <p:spPr>
          <a:xfrm>
            <a:off x="480767" y="3078653"/>
            <a:ext cx="6900421" cy="203129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1200"/>
              </a:spcAft>
              <a:buClr>
                <a:srgbClr val="40404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Customer Churn Prediction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 Demographics, Past association with a product, and Number of times complaints registered</a:t>
            </a:r>
          </a:p>
          <a:p>
            <a:pPr marL="457200" marR="0" lvl="0" indent="-342900" algn="l" rtl="0">
              <a:spcBef>
                <a:spcPts val="0"/>
              </a:spcBef>
              <a:spcAft>
                <a:spcPts val="1200"/>
              </a:spcAft>
              <a:buClr>
                <a:srgbClr val="40404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Predicting Fraud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 Demographics, Financial History, and Circumstances of transaction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417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p1">
            <a:extLst>
              <a:ext uri="{FF2B5EF4-FFF2-40B4-BE49-F238E27FC236}">
                <a16:creationId xmlns:a16="http://schemas.microsoft.com/office/drawing/2014/main" id="{9BA5FFD7-50A1-0279-CFA2-3097AC9DCBC5}"/>
              </a:ext>
            </a:extLst>
          </p:cNvPr>
          <p:cNvSpPr txBox="1"/>
          <p:nvPr/>
        </p:nvSpPr>
        <p:spPr>
          <a:xfrm>
            <a:off x="790358" y="3126775"/>
            <a:ext cx="1044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Fitting Lines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32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57cc91974_0_191"/>
          <p:cNvSpPr txBox="1"/>
          <p:nvPr/>
        </p:nvSpPr>
        <p:spPr>
          <a:xfrm>
            <a:off x="1212850" y="110400"/>
            <a:ext cx="1022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US" sz="2800" b="1" i="0" u="none" strike="noStrike" cap="none">
                <a:solidFill>
                  <a:srgbClr val="FF0001"/>
                </a:solidFill>
                <a:latin typeface="Roboto"/>
                <a:ea typeface="Roboto"/>
                <a:cs typeface="Roboto"/>
                <a:sym typeface="Roboto"/>
              </a:rPr>
              <a:t>Supervised Learning: Fitting lines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D2E65-FDAC-B6DB-B58F-5A89E1FFC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85" y="1221807"/>
            <a:ext cx="4295775" cy="2819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8672ED-6B5A-8A1E-86F6-18BCDCE85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29657"/>
              </p:ext>
            </p:extLst>
          </p:nvPr>
        </p:nvGraphicFramePr>
        <p:xfrm>
          <a:off x="5439265" y="2001587"/>
          <a:ext cx="6551630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907">
                  <a:extLst>
                    <a:ext uri="{9D8B030D-6E8A-4147-A177-3AD203B41FA5}">
                      <a16:colId xmlns:a16="http://schemas.microsoft.com/office/drawing/2014/main" val="3612542863"/>
                    </a:ext>
                  </a:extLst>
                </a:gridCol>
                <a:gridCol w="1960492">
                  <a:extLst>
                    <a:ext uri="{9D8B030D-6E8A-4147-A177-3AD203B41FA5}">
                      <a16:colId xmlns:a16="http://schemas.microsoft.com/office/drawing/2014/main" val="3144504501"/>
                    </a:ext>
                  </a:extLst>
                </a:gridCol>
                <a:gridCol w="1315324">
                  <a:extLst>
                    <a:ext uri="{9D8B030D-6E8A-4147-A177-3AD203B41FA5}">
                      <a16:colId xmlns:a16="http://schemas.microsoft.com/office/drawing/2014/main" val="1084731741"/>
                    </a:ext>
                  </a:extLst>
                </a:gridCol>
                <a:gridCol w="1637907">
                  <a:extLst>
                    <a:ext uri="{9D8B030D-6E8A-4147-A177-3AD203B41FA5}">
                      <a16:colId xmlns:a16="http://schemas.microsoft.com/office/drawing/2014/main" val="1937323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Feature 1 (</a:t>
                      </a:r>
                      <a:r>
                        <a:rPr lang="en-IN" b="0" err="1"/>
                        <a:t>Age_Normalized</a:t>
                      </a:r>
                      <a:r>
                        <a:rPr lang="en-IN" b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 Feature 2 (</a:t>
                      </a:r>
                      <a:r>
                        <a:rPr lang="en-IN" b="0" err="1"/>
                        <a:t>Income_Normalized</a:t>
                      </a:r>
                      <a:r>
                        <a:rPr lang="en-IN" b="0"/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Response (Good/Bad)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/>
                        <a:t>Feature 1 (</a:t>
                      </a:r>
                      <a:r>
                        <a:rPr lang="en-IN" b="0" err="1"/>
                        <a:t>Age_Normalized</a:t>
                      </a:r>
                      <a:r>
                        <a:rPr lang="en-IN" b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8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…..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……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Good</a:t>
                      </a:r>
                      <a:r>
                        <a:rPr lang="en-IN" baseline="0"/>
                        <a:t> = 1</a:t>
                      </a:r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…..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5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…..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……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Bad = 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…..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847932"/>
                  </a:ext>
                </a:extLst>
              </a:tr>
            </a:tbl>
          </a:graphicData>
        </a:graphic>
      </p:graphicFrame>
      <p:sp>
        <p:nvSpPr>
          <p:cNvPr id="7" name="Google Shape;156;g1257cc91974_0_191">
            <a:extLst>
              <a:ext uri="{FF2B5EF4-FFF2-40B4-BE49-F238E27FC236}">
                <a16:creationId xmlns:a16="http://schemas.microsoft.com/office/drawing/2014/main" id="{AA87345C-68C0-5B39-1E97-A8701198C851}"/>
              </a:ext>
            </a:extLst>
          </p:cNvPr>
          <p:cNvSpPr txBox="1"/>
          <p:nvPr/>
        </p:nvSpPr>
        <p:spPr>
          <a:xfrm>
            <a:off x="3065282" y="4670494"/>
            <a:ext cx="6061435" cy="6463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spAutoFit/>
          </a:bodyPr>
          <a:lstStyle/>
          <a:p>
            <a:pPr marL="114300" lvl="0" algn="ctr">
              <a:spcAft>
                <a:spcPts val="1200"/>
              </a:spcAft>
              <a:buClr>
                <a:srgbClr val="404040"/>
              </a:buClr>
              <a:buSzPts val="1800"/>
            </a:pPr>
            <a:r>
              <a:rPr lang="en-US" sz="2000" dirty="0">
                <a:solidFill>
                  <a:schemeClr val="tx1"/>
                </a:solidFill>
                <a:ea typeface="Roboto"/>
                <a:cs typeface="Roboto"/>
                <a:sym typeface="Roboto"/>
              </a:rPr>
              <a:t>Fit a model of the form, Response=b0+b1Feature1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90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Hero Theme-1">
  <a:themeElements>
    <a:clrScheme name="VILT">
      <a:dk1>
        <a:srgbClr val="000000"/>
      </a:dk1>
      <a:lt1>
        <a:srgbClr val="FFFFFF"/>
      </a:lt1>
      <a:dk2>
        <a:srgbClr val="A71C20"/>
      </a:dk2>
      <a:lt2>
        <a:srgbClr val="FFF2EB"/>
      </a:lt2>
      <a:accent1>
        <a:srgbClr val="FF0000"/>
      </a:accent1>
      <a:accent2>
        <a:srgbClr val="A71C20"/>
      </a:accent2>
      <a:accent3>
        <a:srgbClr val="57863C"/>
      </a:accent3>
      <a:accent4>
        <a:srgbClr val="FBAF33"/>
      </a:accent4>
      <a:accent5>
        <a:srgbClr val="1077A9"/>
      </a:accent5>
      <a:accent6>
        <a:srgbClr val="0563C1"/>
      </a:accent6>
      <a:hlink>
        <a:srgbClr val="FFC000"/>
      </a:hlink>
      <a:folHlink>
        <a:srgbClr val="2F5496"/>
      </a:folHlink>
    </a:clrScheme>
    <a:fontScheme name="VIL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rtlCol="0" anchor="t" anchorCtr="0">
        <a:spAutoFit/>
      </a:bodyPr>
      <a:lstStyle>
        <a:defPPr marR="0" algn="l" rtl="0">
          <a:lnSpc>
            <a:spcPct val="150000"/>
          </a:lnSpc>
          <a:spcBef>
            <a:spcPts val="0"/>
          </a:spcBef>
          <a:spcAft>
            <a:spcPts val="0"/>
          </a:spcAft>
          <a:buClr>
            <a:srgbClr val="404040"/>
          </a:buClr>
          <a:buSzPts val="1800"/>
          <a:defRPr sz="1800" b="0" i="0" u="none" strike="noStrike" cap="none" dirty="0" smtClean="0">
            <a:solidFill>
              <a:srgbClr val="404040"/>
            </a:solidFill>
            <a:latin typeface="Roboto"/>
            <a:ea typeface="Roboto"/>
            <a:cs typeface="Roboto"/>
            <a:sym typeface="Roboto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ro Theme-1" id="{9C79F0E0-84CD-4276-816B-CE3373A54518}" vid="{C04C75D3-4C55-433C-895E-61002FDCC0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Hero Theme-1</Template>
  <TotalTime>9</TotalTime>
  <Words>3723</Words>
  <Application>Microsoft Office PowerPoint</Application>
  <PresentationFormat>Widescreen</PresentationFormat>
  <Paragraphs>856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Roboto</vt:lpstr>
      <vt:lpstr>Roboto Medium</vt:lpstr>
      <vt:lpstr>Roboto Slab</vt:lpstr>
      <vt:lpstr>Calibri</vt:lpstr>
      <vt:lpstr>Arial</vt:lpstr>
      <vt:lpstr>Cambria Math</vt:lpstr>
      <vt:lpstr>Hero Theme-1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Bhimesh</dc:creator>
  <cp:lastModifiedBy>Maria Peter</cp:lastModifiedBy>
  <cp:revision>9</cp:revision>
  <dcterms:created xsi:type="dcterms:W3CDTF">2023-02-06T04:31:37Z</dcterms:created>
  <dcterms:modified xsi:type="dcterms:W3CDTF">2023-02-14T12:04:47Z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0146E781-82C2-4676-A227-2B4154ED951B</vt:lpwstr>
  </property>
  <property fmtid="{D5CDD505-2E9C-101B-9397-08002B2CF9AE}" pid="3" name="ArticulatePath">
    <vt:lpwstr>ABADS_Logistic Regression - Day 1_06022023</vt:lpwstr>
  </property>
</Properties>
</file>